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Lst>
  <p:notesMasterIdLst>
    <p:notesMasterId r:id="rId26"/>
  </p:notesMasterIdLst>
  <p:sldIdLst>
    <p:sldId id="268" r:id="rId3"/>
    <p:sldId id="269" r:id="rId4"/>
    <p:sldId id="273" r:id="rId5"/>
    <p:sldId id="272" r:id="rId6"/>
    <p:sldId id="271" r:id="rId7"/>
    <p:sldId id="270" r:id="rId8"/>
    <p:sldId id="274" r:id="rId9"/>
    <p:sldId id="275" r:id="rId10"/>
    <p:sldId id="261" r:id="rId11"/>
    <p:sldId id="256" r:id="rId12"/>
    <p:sldId id="262" r:id="rId13"/>
    <p:sldId id="263" r:id="rId14"/>
    <p:sldId id="259" r:id="rId15"/>
    <p:sldId id="265" r:id="rId16"/>
    <p:sldId id="257" r:id="rId17"/>
    <p:sldId id="258" r:id="rId18"/>
    <p:sldId id="264" r:id="rId19"/>
    <p:sldId id="277" r:id="rId20"/>
    <p:sldId id="278" r:id="rId21"/>
    <p:sldId id="260" r:id="rId22"/>
    <p:sldId id="279" r:id="rId23"/>
    <p:sldId id="266"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6" d="100"/>
          <a:sy n="76" d="100"/>
        </p:scale>
        <p:origin x="-96" y="-4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6CAA3-AF35-45E2-BF30-F697407D7404}" type="datetimeFigureOut">
              <a:rPr lang="en-US" smtClean="0"/>
              <a:t>9/3/2015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6DA4F7-4DC2-451A-ADAA-80A5731F8925}" type="slidenum">
              <a:rPr lang="en-US" smtClean="0"/>
              <a:t>‹#›</a:t>
            </a:fld>
            <a:endParaRPr lang="en-US"/>
          </a:p>
        </p:txBody>
      </p:sp>
    </p:spTree>
    <p:extLst>
      <p:ext uri="{BB962C8B-B14F-4D97-AF65-F5344CB8AC3E}">
        <p14:creationId xmlns:p14="http://schemas.microsoft.com/office/powerpoint/2010/main" val="3723593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9" name="Group 8"/>
          <p:cNvGrpSpPr/>
          <p:nvPr/>
        </p:nvGrpSpPr>
        <p:grpSpPr>
          <a:xfrm>
            <a:off x="0" y="740"/>
            <a:ext cx="9152138" cy="6857260"/>
            <a:chOff x="0" y="740"/>
            <a:chExt cx="9152138" cy="6857260"/>
          </a:xfrm>
        </p:grpSpPr>
        <p:pic>
          <p:nvPicPr>
            <p:cNvPr id="7" name="Picture 6"/>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0" y="4857750"/>
              <a:ext cx="1952625" cy="2000250"/>
            </a:xfrm>
            <a:prstGeom prst="rect">
              <a:avLst/>
            </a:prstGeom>
          </p:spPr>
        </p:pic>
        <p:pic>
          <p:nvPicPr>
            <p:cNvPr id="8" name="Picture 7"/>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7180463" y="740"/>
              <a:ext cx="1971675" cy="2000250"/>
            </a:xfrm>
            <a:prstGeom prst="rect">
              <a:avLst/>
            </a:prstGeom>
          </p:spPr>
        </p:pic>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tx1">
                    <a:lumMod val="95000"/>
                    <a:lumOff val="5000"/>
                  </a:schemeClr>
                </a:solidFill>
              </a:defRPr>
            </a:lvl1pPr>
            <a:lvl2pPr>
              <a:defRPr>
                <a:solidFill>
                  <a:schemeClr val="tx1">
                    <a:lumMod val="95000"/>
                    <a:lumOff val="5000"/>
                  </a:schemeClr>
                </a:solidFill>
              </a:defRPr>
            </a:lvl2pPr>
            <a:lvl3pPr>
              <a:defRPr>
                <a:solidFill>
                  <a:schemeClr val="tx1">
                    <a:lumMod val="95000"/>
                    <a:lumOff val="5000"/>
                  </a:schemeClr>
                </a:solidFill>
              </a:defRPr>
            </a:lvl3pPr>
            <a:lvl4pPr>
              <a:defRPr>
                <a:solidFill>
                  <a:schemeClr val="tx1">
                    <a:lumMod val="95000"/>
                    <a:lumOff val="5000"/>
                  </a:schemeClr>
                </a:solidFill>
              </a:defRPr>
            </a:lvl4pPr>
            <a:lvl5pPr>
              <a:defRPr>
                <a:solidFill>
                  <a:schemeClr val="tx1">
                    <a:lumMod val="95000"/>
                    <a:lumOff val="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278B435-8D20-4C48-B524-2ABC20AE9DF7}" type="slidenum">
              <a:rPr lang="en-US" smtClean="0"/>
              <a:pPr>
                <a:defRPr/>
              </a:pPr>
              <a:t>‹#›</a:t>
            </a:fld>
            <a:endParaRPr lang="en-US" dirty="0"/>
          </a:p>
        </p:txBody>
      </p:sp>
      <p:pic>
        <p:nvPicPr>
          <p:cNvPr id="10" name="Picture 10" descr="dot_logo"/>
          <p:cNvPicPr>
            <a:picLocks noChangeAspect="1" noChangeArrowheads="1"/>
          </p:cNvPicPr>
          <p:nvPr userDrawn="1"/>
        </p:nvPicPr>
        <p:blipFill>
          <a:blip r:embed="rId4" cstate="print"/>
          <a:srcRect l="6857" r="10286"/>
          <a:stretch>
            <a:fillRect/>
          </a:stretch>
        </p:blipFill>
        <p:spPr bwMode="auto">
          <a:xfrm>
            <a:off x="228600" y="228600"/>
            <a:ext cx="1023938" cy="884238"/>
          </a:xfrm>
          <a:prstGeom prst="rect">
            <a:avLst/>
          </a:prstGeom>
          <a:noFill/>
          <a:ln w="9525">
            <a:noFill/>
            <a:miter lim="800000"/>
            <a:headEnd/>
            <a:tailEnd/>
          </a:ln>
        </p:spPr>
      </p:pic>
    </p:spTree>
    <p:extLst>
      <p:ext uri="{BB962C8B-B14F-4D97-AF65-F5344CB8AC3E}">
        <p14:creationId xmlns:p14="http://schemas.microsoft.com/office/powerpoint/2010/main" val="27459411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4842D574-2D9F-41AE-931A-DABE9BD85836}"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7023100" y="6492875"/>
            <a:ext cx="2133600" cy="365125"/>
          </a:xfrm>
        </p:spPr>
        <p:txBody>
          <a:bodyPr/>
          <a:lstStyle>
            <a:lvl1pPr>
              <a:defRPr/>
            </a:lvl1pPr>
          </a:lstStyle>
          <a:p>
            <a:pPr>
              <a:defRPr/>
            </a:pPr>
            <a:fld id="{D62F9C15-2BB0-4DC6-AC13-CBD27A46259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2625685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60B9A2B9-05D1-47EC-8C74-BE16B8D4F8C8}"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a:xfrm>
            <a:off x="7010400" y="6492875"/>
            <a:ext cx="2133600" cy="365125"/>
          </a:xfrm>
        </p:spPr>
        <p:txBody>
          <a:bodyPr/>
          <a:lstStyle>
            <a:lvl1pPr>
              <a:defRPr/>
            </a:lvl1pPr>
          </a:lstStyle>
          <a:p>
            <a:pPr>
              <a:defRPr/>
            </a:pPr>
            <a:fld id="{FAC43671-A782-4E36-9689-7150C0D42EB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17416835"/>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05083D51-0A16-4E36-9C31-FDF64CBA5E2B}"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vl1pPr>
          </a:lstStyle>
          <a:p>
            <a:pPr>
              <a:defRPr/>
            </a:pPr>
            <a:fld id="{B5692FA3-BDAF-4FE9-8055-583003EBFE8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90885261"/>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B5B4584B-79EC-46B6-9ED5-F7E2176EE14D}"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vl1pPr>
          </a:lstStyle>
          <a:p>
            <a:pPr>
              <a:defRPr/>
            </a:pPr>
            <a:fld id="{1D368005-E466-4062-AEAC-C0948D12A6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30204830"/>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BE782C27-0333-4B1C-AB23-6A091788C23A}"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vl1pPr>
          </a:lstStyle>
          <a:p>
            <a:pPr>
              <a:defRPr/>
            </a:pPr>
            <a:fld id="{52E96A6F-0889-4B5D-A379-A9A3F907B11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09475410"/>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062A4622-6BA6-4736-B799-99064490F29A}"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vl1pPr>
          </a:lstStyle>
          <a:p>
            <a:pPr>
              <a:defRPr/>
            </a:pPr>
            <a:fld id="{9090CF49-BF02-4D81-830A-6D0EC3711C5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57251627"/>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BC9C0ADE-723D-430C-8A27-7EC13B7035A7}"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768B2E7-C9C8-4705-806B-F326B2321B8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69625968"/>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725EC2D3-FC4E-4E21-95A9-094E91C5AD4D}"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3995F30-E04F-4B0F-A2D5-A18404BB905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78227215"/>
      </p:ext>
    </p:extLst>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495800" y="685800"/>
            <a:ext cx="3744118" cy="37504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4411E018-CCDC-4DB6-912E-5D41CB3633B5}"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4" name="Rectangle 5"/>
          <p:cNvSpPr>
            <a:spLocks noGrp="1" noChangeArrowheads="1"/>
          </p:cNvSpPr>
          <p:nvPr>
            <p:ph type="ftr" sz="quarter" idx="11"/>
          </p:nvPr>
        </p:nvSpPr>
        <p:spPr>
          <a:xfrm>
            <a:off x="1828800" y="6248400"/>
            <a:ext cx="5943600" cy="476250"/>
          </a:xfrm>
        </p:spPr>
        <p:txBody>
          <a:bodyPr/>
          <a:lstStyle>
            <a:lvl1pPr>
              <a:defRPr/>
            </a:lvl1pPr>
          </a:lstStyle>
          <a:p>
            <a:pPr>
              <a:defRPr/>
            </a:pPr>
            <a:endParaRPr lang="en-US">
              <a:solidFill>
                <a:prstClr val="black">
                  <a:tint val="75000"/>
                </a:prstClr>
              </a:solidFill>
            </a:endParaRPr>
          </a:p>
        </p:txBody>
      </p:sp>
      <p:sp>
        <p:nvSpPr>
          <p:cNvPr id="5" name="Rectangle 6"/>
          <p:cNvSpPr>
            <a:spLocks noGrp="1" noChangeArrowheads="1"/>
          </p:cNvSpPr>
          <p:nvPr>
            <p:ph type="sldNum" sz="quarter" idx="12"/>
          </p:nvPr>
        </p:nvSpPr>
        <p:spPr>
          <a:xfrm>
            <a:off x="7010400" y="6370638"/>
            <a:ext cx="2133600" cy="476250"/>
          </a:xfrm>
        </p:spPr>
        <p:txBody>
          <a:bodyPr/>
          <a:lstStyle>
            <a:lvl1pPr>
              <a:defRPr/>
            </a:lvl1pPr>
          </a:lstStyle>
          <a:p>
            <a:pPr>
              <a:defRPr/>
            </a:pPr>
            <a:fld id="{DEA23E34-A3E9-4475-B725-DDD310AD09A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50376164"/>
      </p:ext>
    </p:extLst>
  </p:cSld>
  <p:clrMapOvr>
    <a:masterClrMapping/>
  </p:clrMapOvr>
  <p:transition spd="slow">
    <p:wipe/>
  </p:transition>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cxnSp>
        <p:nvCxnSpPr>
          <p:cNvPr id="4" name="Straight Connector 3"/>
          <p:cNvCxnSpPr>
            <a:cxnSpLocks noChangeAspect="1"/>
          </p:cNvCxnSpPr>
          <p:nvPr/>
        </p:nvCxnSpPr>
        <p:spPr>
          <a:xfrm flipV="1">
            <a:off x="304800" y="1219200"/>
            <a:ext cx="8458200" cy="26988"/>
          </a:xfrm>
          <a:prstGeom prst="line">
            <a:avLst/>
          </a:prstGeom>
          <a:ln w="28575"/>
        </p:spPr>
        <p:style>
          <a:lnRef idx="2">
            <a:schemeClr val="dk1"/>
          </a:lnRef>
          <a:fillRef idx="0">
            <a:schemeClr val="dk1"/>
          </a:fillRef>
          <a:effectRef idx="1">
            <a:schemeClr val="dk1"/>
          </a:effectRef>
          <a:fontRef idx="minor">
            <a:schemeClr val="tx1"/>
          </a:fontRef>
        </p:style>
      </p:cxn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64261397"/>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grpSp>
        <p:nvGrpSpPr>
          <p:cNvPr id="10" name="Group 9"/>
          <p:cNvGrpSpPr/>
          <p:nvPr/>
        </p:nvGrpSpPr>
        <p:grpSpPr>
          <a:xfrm>
            <a:off x="0" y="740"/>
            <a:ext cx="9152138" cy="6857260"/>
            <a:chOff x="0" y="740"/>
            <a:chExt cx="9152138" cy="685726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0" y="4857750"/>
              <a:ext cx="1952625" cy="2000250"/>
            </a:xfrm>
            <a:prstGeom prst="rect">
              <a:avLst/>
            </a:prstGeom>
          </p:spPr>
        </p:pic>
        <p:pic>
          <p:nvPicPr>
            <p:cNvPr id="9" name="Picture 8"/>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7180463" y="740"/>
              <a:ext cx="1971675" cy="2000250"/>
            </a:xfrm>
            <a:prstGeom prst="rect">
              <a:avLst/>
            </a:prstGeom>
          </p:spPr>
        </p:pic>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lumMod val="95000"/>
                    <a:lumOff val="5000"/>
                  </a:schemeClr>
                </a:solidFill>
              </a:defRPr>
            </a:lvl1pPr>
            <a:lvl2pPr>
              <a:defRPr sz="2400">
                <a:solidFill>
                  <a:schemeClr val="tx1">
                    <a:lumMod val="95000"/>
                    <a:lumOff val="5000"/>
                  </a:schemeClr>
                </a:solidFill>
              </a:defRPr>
            </a:lvl2pPr>
            <a:lvl3pPr>
              <a:defRPr sz="2000">
                <a:solidFill>
                  <a:schemeClr val="tx1">
                    <a:lumMod val="95000"/>
                    <a:lumOff val="5000"/>
                  </a:schemeClr>
                </a:solidFill>
              </a:defRPr>
            </a:lvl3pPr>
            <a:lvl4pPr>
              <a:defRPr sz="1800">
                <a:solidFill>
                  <a:schemeClr val="tx1">
                    <a:lumMod val="95000"/>
                    <a:lumOff val="5000"/>
                  </a:schemeClr>
                </a:solidFill>
              </a:defRPr>
            </a:lvl4pPr>
            <a:lvl5pPr>
              <a:defRPr sz="1800">
                <a:solidFill>
                  <a:schemeClr val="tx1">
                    <a:lumMod val="95000"/>
                    <a:lumOff val="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lumMod val="95000"/>
                    <a:lumOff val="5000"/>
                  </a:schemeClr>
                </a:solidFill>
              </a:defRPr>
            </a:lvl1pPr>
            <a:lvl2pPr>
              <a:defRPr sz="2400">
                <a:solidFill>
                  <a:schemeClr val="tx1">
                    <a:lumMod val="95000"/>
                    <a:lumOff val="5000"/>
                  </a:schemeClr>
                </a:solidFill>
              </a:defRPr>
            </a:lvl2pPr>
            <a:lvl3pPr>
              <a:defRPr sz="2000">
                <a:solidFill>
                  <a:schemeClr val="tx1">
                    <a:lumMod val="95000"/>
                    <a:lumOff val="5000"/>
                  </a:schemeClr>
                </a:solidFill>
              </a:defRPr>
            </a:lvl3pPr>
            <a:lvl4pPr>
              <a:defRPr sz="1800">
                <a:solidFill>
                  <a:schemeClr val="tx1">
                    <a:lumMod val="95000"/>
                    <a:lumOff val="5000"/>
                  </a:schemeClr>
                </a:solidFill>
              </a:defRPr>
            </a:lvl4pPr>
            <a:lvl5pPr>
              <a:defRPr sz="1800">
                <a:solidFill>
                  <a:schemeClr val="tx1">
                    <a:lumMod val="95000"/>
                    <a:lumOff val="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F3D7343-7389-440A-9638-0CA1FF1ECD43}" type="slidenum">
              <a:rPr lang="en-US" smtClean="0"/>
              <a:pPr>
                <a:defRPr/>
              </a:pPr>
              <a:t>‹#›</a:t>
            </a:fld>
            <a:endParaRPr lang="en-US" dirty="0"/>
          </a:p>
        </p:txBody>
      </p:sp>
      <p:pic>
        <p:nvPicPr>
          <p:cNvPr id="11" name="Picture 10" descr="dot_logo"/>
          <p:cNvPicPr>
            <a:picLocks noChangeAspect="1" noChangeArrowheads="1"/>
          </p:cNvPicPr>
          <p:nvPr userDrawn="1"/>
        </p:nvPicPr>
        <p:blipFill>
          <a:blip r:embed="rId4" cstate="print"/>
          <a:srcRect l="6857" r="10286"/>
          <a:stretch>
            <a:fillRect/>
          </a:stretch>
        </p:blipFill>
        <p:spPr bwMode="auto">
          <a:xfrm>
            <a:off x="228600" y="228600"/>
            <a:ext cx="1023938" cy="884238"/>
          </a:xfrm>
          <a:prstGeom prst="rect">
            <a:avLst/>
          </a:prstGeom>
          <a:noFill/>
          <a:ln w="9525">
            <a:noFill/>
            <a:miter lim="800000"/>
            <a:headEnd/>
            <a:tailEnd/>
          </a:ln>
        </p:spPr>
      </p:pic>
    </p:spTree>
    <p:extLst>
      <p:ext uri="{BB962C8B-B14F-4D97-AF65-F5344CB8AC3E}">
        <p14:creationId xmlns:p14="http://schemas.microsoft.com/office/powerpoint/2010/main" val="41897479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grpSp>
        <p:nvGrpSpPr>
          <p:cNvPr id="6" name="Group 5"/>
          <p:cNvGrpSpPr/>
          <p:nvPr/>
        </p:nvGrpSpPr>
        <p:grpSpPr>
          <a:xfrm>
            <a:off x="0" y="0"/>
            <a:ext cx="9144000" cy="6858000"/>
            <a:chOff x="0" y="0"/>
            <a:chExt cx="9144000" cy="6858000"/>
          </a:xfrm>
        </p:grpSpPr>
        <p:pic>
          <p:nvPicPr>
            <p:cNvPr id="7" name="Picture 6"/>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0" y="4857750"/>
              <a:ext cx="1952625" cy="2000250"/>
            </a:xfrm>
            <a:prstGeom prst="rect">
              <a:avLst/>
            </a:prstGeom>
          </p:spPr>
        </p:pic>
        <p:pic>
          <p:nvPicPr>
            <p:cNvPr id="8" name="Picture 7"/>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7172325" y="0"/>
              <a:ext cx="1971675" cy="2000250"/>
            </a:xfrm>
            <a:prstGeom prst="rect">
              <a:avLst/>
            </a:prstGeom>
          </p:spPr>
        </p:pic>
      </p:gr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D0588EA2-5C74-4FBC-9EBD-200DBE1334AB}" type="slidenum">
              <a:rPr lang="en-US" smtClean="0"/>
              <a:pPr>
                <a:defRPr/>
              </a:pPr>
              <a:t>‹#›</a:t>
            </a:fld>
            <a:endParaRPr lang="en-US" dirty="0"/>
          </a:p>
        </p:txBody>
      </p:sp>
      <p:pic>
        <p:nvPicPr>
          <p:cNvPr id="9" name="Picture 10" descr="dot_logo"/>
          <p:cNvPicPr>
            <a:picLocks noChangeAspect="1" noChangeArrowheads="1"/>
          </p:cNvPicPr>
          <p:nvPr userDrawn="1"/>
        </p:nvPicPr>
        <p:blipFill>
          <a:blip r:embed="rId4" cstate="print"/>
          <a:srcRect l="6857" r="10286"/>
          <a:stretch>
            <a:fillRect/>
          </a:stretch>
        </p:blipFill>
        <p:spPr bwMode="auto">
          <a:xfrm>
            <a:off x="228600" y="228600"/>
            <a:ext cx="1023938" cy="884238"/>
          </a:xfrm>
          <a:prstGeom prst="rect">
            <a:avLst/>
          </a:prstGeom>
          <a:noFill/>
          <a:ln w="9525">
            <a:noFill/>
            <a:miter lim="800000"/>
            <a:headEnd/>
            <a:tailEnd/>
          </a:ln>
        </p:spPr>
      </p:pic>
    </p:spTree>
    <p:extLst>
      <p:ext uri="{BB962C8B-B14F-4D97-AF65-F5344CB8AC3E}">
        <p14:creationId xmlns:p14="http://schemas.microsoft.com/office/powerpoint/2010/main" val="168533427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4C9CE65-55E7-42C0-B583-F962E18AA261}" type="slidenum">
              <a:rPr lang="en-US" smtClean="0"/>
              <a:pPr>
                <a:defRPr/>
              </a:pPr>
              <a:t>‹#›</a:t>
            </a:fld>
            <a:endParaRPr lang="en-US" dirty="0"/>
          </a:p>
        </p:txBody>
      </p:sp>
    </p:spTree>
    <p:extLst>
      <p:ext uri="{BB962C8B-B14F-4D97-AF65-F5344CB8AC3E}">
        <p14:creationId xmlns:p14="http://schemas.microsoft.com/office/powerpoint/2010/main" val="3117599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082CC30-C70D-425F-A756-4C50C12BB9C6}" type="slidenum">
              <a:rPr lang="en-US" smtClean="0"/>
              <a:pPr>
                <a:defRPr/>
              </a:pPr>
              <a:t>‹#›</a:t>
            </a:fld>
            <a:endParaRPr lang="en-US" dirty="0"/>
          </a:p>
        </p:txBody>
      </p:sp>
      <p:pic>
        <p:nvPicPr>
          <p:cNvPr id="7" name="Picture 10" descr="dot_logo"/>
          <p:cNvPicPr>
            <a:picLocks noChangeAspect="1" noChangeArrowheads="1"/>
          </p:cNvPicPr>
          <p:nvPr userDrawn="1"/>
        </p:nvPicPr>
        <p:blipFill>
          <a:blip r:embed="rId2" cstate="print"/>
          <a:srcRect l="6857" r="10286"/>
          <a:stretch>
            <a:fillRect/>
          </a:stretch>
        </p:blipFill>
        <p:spPr bwMode="auto">
          <a:xfrm>
            <a:off x="228600" y="228600"/>
            <a:ext cx="1023938" cy="884238"/>
          </a:xfrm>
          <a:prstGeom prst="rect">
            <a:avLst/>
          </a:prstGeom>
          <a:noFill/>
          <a:ln w="9525">
            <a:noFill/>
            <a:miter lim="800000"/>
            <a:headEnd/>
            <a:tailEnd/>
          </a:ln>
        </p:spPr>
      </p:pic>
    </p:spTree>
    <p:extLst>
      <p:ext uri="{BB962C8B-B14F-4D97-AF65-F5344CB8AC3E}">
        <p14:creationId xmlns:p14="http://schemas.microsoft.com/office/powerpoint/2010/main" val="1958572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1D31EC2-4C65-4535-871B-12CBFDE62D88}" type="slidenum">
              <a:rPr lang="en-US" smtClean="0"/>
              <a:pPr>
                <a:defRPr/>
              </a:pPr>
              <a:t>‹#›</a:t>
            </a:fld>
            <a:endParaRPr lang="en-US" dirty="0"/>
          </a:p>
        </p:txBody>
      </p:sp>
      <p:pic>
        <p:nvPicPr>
          <p:cNvPr id="5" name="Picture 10" descr="dot_logo"/>
          <p:cNvPicPr>
            <a:picLocks noChangeAspect="1" noChangeArrowheads="1"/>
          </p:cNvPicPr>
          <p:nvPr userDrawn="1"/>
        </p:nvPicPr>
        <p:blipFill>
          <a:blip r:embed="rId2" cstate="print"/>
          <a:srcRect l="6857" r="10286"/>
          <a:stretch>
            <a:fillRect/>
          </a:stretch>
        </p:blipFill>
        <p:spPr bwMode="auto">
          <a:xfrm>
            <a:off x="228600" y="228600"/>
            <a:ext cx="1023938" cy="884238"/>
          </a:xfrm>
          <a:prstGeom prst="rect">
            <a:avLst/>
          </a:prstGeom>
          <a:noFill/>
          <a:ln w="9525">
            <a:noFill/>
            <a:miter lim="800000"/>
            <a:headEnd/>
            <a:tailEnd/>
          </a:ln>
        </p:spPr>
      </p:pic>
    </p:spTree>
    <p:extLst>
      <p:ext uri="{BB962C8B-B14F-4D97-AF65-F5344CB8AC3E}">
        <p14:creationId xmlns:p14="http://schemas.microsoft.com/office/powerpoint/2010/main" val="24408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92113" y="228600"/>
            <a:ext cx="82946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fontAlgn="base">
              <a:spcBef>
                <a:spcPct val="0"/>
              </a:spcBef>
              <a:spcAft>
                <a:spcPct val="0"/>
              </a:spcAft>
              <a:defRPr/>
            </a:pPr>
            <a:r>
              <a:rPr lang="en-US" altLang="en-US" sz="1400" dirty="0" smtClean="0">
                <a:solidFill>
                  <a:srgbClr val="1F497D"/>
                </a:solidFill>
              </a:rPr>
              <a:t>F   E   D   E   R   A   L      R   A   I   L   R   O   A   D       A   D   M   I   N   I   S   T   R   A   T   I   O   N</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0"/>
          </p:nvPr>
        </p:nvSpPr>
        <p:spPr>
          <a:xfrm>
            <a:off x="3276600" y="6248400"/>
            <a:ext cx="2895600" cy="365125"/>
          </a:xfr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1"/>
          </p:nvPr>
        </p:nvSpPr>
        <p:spPr>
          <a:xfrm>
            <a:off x="7010400" y="6477000"/>
            <a:ext cx="2133600" cy="365125"/>
          </a:xfrm>
        </p:spPr>
        <p:txBody>
          <a:bodyPr/>
          <a:lstStyle>
            <a:lvl1pPr>
              <a:defRPr/>
            </a:lvl1pPr>
          </a:lstStyle>
          <a:p>
            <a:pPr>
              <a:defRPr/>
            </a:pPr>
            <a:fld id="{FF1EEAE7-2BFC-401D-B381-5310227CC01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91063667"/>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96306E0E-68A1-41D0-915D-B2B73CE0D5A7}"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D8C7C3-E639-4ADA-808E-14018BDDDAD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18565832"/>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1447800" cy="365125"/>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B9C1FF42-D54D-4630-8E20-F773BBB2843A}" type="datetime1">
              <a:rPr lang="en-US">
                <a:solidFill>
                  <a:prstClr val="black"/>
                </a:solidFill>
              </a:rPr>
              <a:pPr fontAlgn="base">
                <a:spcBef>
                  <a:spcPct val="0"/>
                </a:spcBef>
                <a:spcAft>
                  <a:spcPct val="0"/>
                </a:spcAft>
                <a:defRPr/>
              </a:pPr>
              <a:t>9/3/2015</a:t>
            </a:fld>
            <a:endParaRPr lang="en-US" dirty="0">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F193C4-798F-4E59-A6C1-8DBC7B7EB32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62089403"/>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6" Type="http://schemas.openxmlformats.org/officeDocument/2006/relationships/image" Target="../media/image6.emf"/><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image" Target="../media/image5.jpeg"/><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screen">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756561"/>
                </a:solidFill>
              </a:defRPr>
            </a:lvl1pPr>
          </a:lstStyle>
          <a:p>
            <a:pPr fontAlgn="base">
              <a:spcBef>
                <a:spcPct val="0"/>
              </a:spcBef>
              <a:spcAft>
                <a:spcPct val="0"/>
              </a:spcAft>
              <a:defRPr/>
            </a:pPr>
            <a:endParaRPr lang="en-US" dirty="0">
              <a:latin typeface="Times New Roman" pitchFamily="18"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756561"/>
                </a:solidFill>
              </a:defRPr>
            </a:lvl1pPr>
          </a:lstStyle>
          <a:p>
            <a:pPr fontAlgn="base">
              <a:spcBef>
                <a:spcPct val="0"/>
              </a:spcBef>
              <a:spcAft>
                <a:spcPct val="0"/>
              </a:spcAft>
              <a:defRPr/>
            </a:pPr>
            <a:endParaRPr lang="en-US" dirty="0">
              <a:latin typeface="Times New Roman" pitchFamily="18"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756561"/>
                </a:solidFill>
              </a:defRPr>
            </a:lvl1pPr>
          </a:lstStyle>
          <a:p>
            <a:pPr fontAlgn="base">
              <a:spcBef>
                <a:spcPct val="0"/>
              </a:spcBef>
              <a:spcAft>
                <a:spcPct val="0"/>
              </a:spcAft>
              <a:defRPr/>
            </a:pPr>
            <a:fld id="{94C9CE65-55E7-42C0-B583-F962E18AA261}" type="slidenum">
              <a:rPr lang="en-US" smtClean="0">
                <a:latin typeface="Times New Roman" pitchFamily="18" charset="0"/>
              </a:rPr>
              <a:pPr fontAlgn="base">
                <a:spcBef>
                  <a:spcPct val="0"/>
                </a:spcBef>
                <a:spcAft>
                  <a:spcPct val="0"/>
                </a:spcAft>
                <a:defRPr/>
              </a:pPr>
              <a:t>‹#›</a:t>
            </a:fld>
            <a:endParaRPr lang="en-US" dirty="0">
              <a:latin typeface="Times New Roman" pitchFamily="18" charset="0"/>
            </a:endParaRPr>
          </a:p>
        </p:txBody>
      </p:sp>
      <p:pic>
        <p:nvPicPr>
          <p:cNvPr id="7" name="Picture 10" descr="dot_logo"/>
          <p:cNvPicPr>
            <a:picLocks noChangeAspect="1" noChangeArrowheads="1"/>
          </p:cNvPicPr>
          <p:nvPr userDrawn="1"/>
        </p:nvPicPr>
        <p:blipFill>
          <a:blip r:embed="rId9" cstate="print"/>
          <a:srcRect l="6857" r="10286"/>
          <a:stretch>
            <a:fillRect/>
          </a:stretch>
        </p:blipFill>
        <p:spPr bwMode="auto">
          <a:xfrm>
            <a:off x="228600" y="228600"/>
            <a:ext cx="1023938" cy="884238"/>
          </a:xfrm>
          <a:prstGeom prst="rect">
            <a:avLst/>
          </a:prstGeom>
          <a:noFill/>
          <a:ln w="9525">
            <a:noFill/>
            <a:miter lim="800000"/>
            <a:headEnd/>
            <a:tailEnd/>
          </a:ln>
        </p:spPr>
      </p:pic>
    </p:spTree>
    <p:extLst>
      <p:ext uri="{BB962C8B-B14F-4D97-AF65-F5344CB8AC3E}">
        <p14:creationId xmlns:p14="http://schemas.microsoft.com/office/powerpoint/2010/main" val="689596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b="1" kern="1200">
          <a:solidFill>
            <a:srgbClr val="C04828"/>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95000"/>
              <a:lumOff val="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95000"/>
              <a:lumOff val="5000"/>
            </a:schemeClr>
          </a:solidFill>
          <a:latin typeface="+mn-lt"/>
          <a:ea typeface="+mn-ea"/>
          <a:cs typeface="+mn-cs"/>
        </a:defRPr>
      </a:lvl2pPr>
      <a:lvl3pPr marL="1143000" indent="-228600" algn="l" defTabSz="914400" rtl="0" eaLnBrk="1" latinLnBrk="0" hangingPunct="1">
        <a:spcBef>
          <a:spcPct val="20000"/>
        </a:spcBef>
        <a:buClr>
          <a:srgbClr val="476D92"/>
        </a:buClr>
        <a:buFont typeface="Arial" panose="020B0604020202020204" pitchFamily="34" charset="0"/>
        <a:buChar char="•"/>
        <a:defRPr sz="2400" kern="1200">
          <a:solidFill>
            <a:schemeClr val="tx1">
              <a:lumMod val="95000"/>
              <a:lumOff val="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95000"/>
              <a:lumOff val="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95000"/>
              <a:lumOff val="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Arial" pitchFamily="34" charset="0"/>
              </a:defRPr>
            </a:lvl1pPr>
          </a:lstStyle>
          <a:p>
            <a:pPr fontAlgn="base">
              <a:spcBef>
                <a:spcPct val="0"/>
              </a:spcBef>
              <a:spcAft>
                <a:spcPct val="0"/>
              </a:spcAft>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7021513" y="6483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Arial" pitchFamily="34" charset="0"/>
              </a:defRPr>
            </a:lvl1pPr>
          </a:lstStyle>
          <a:p>
            <a:pPr fontAlgn="base">
              <a:spcBef>
                <a:spcPct val="0"/>
              </a:spcBef>
              <a:spcAft>
                <a:spcPct val="0"/>
              </a:spcAft>
              <a:defRPr/>
            </a:pPr>
            <a:fld id="{5E9A2A70-CD5C-456F-AA6D-533B645B48C3}" type="slidenum">
              <a:rPr lang="en-US">
                <a:solidFill>
                  <a:prstClr val="black">
                    <a:tint val="75000"/>
                  </a:prstClr>
                </a:solidFill>
              </a:rPr>
              <a:pPr fontAlgn="base">
                <a:spcBef>
                  <a:spcPct val="0"/>
                </a:spcBef>
                <a:spcAft>
                  <a:spcPct val="0"/>
                </a:spcAft>
                <a:defRPr/>
              </a:pPr>
              <a:t>‹#›</a:t>
            </a:fld>
            <a:endParaRPr lang="en-US" dirty="0">
              <a:solidFill>
                <a:prstClr val="black">
                  <a:tint val="75000"/>
                </a:prstClr>
              </a:solidFill>
            </a:endParaRPr>
          </a:p>
        </p:txBody>
      </p:sp>
      <p:sp>
        <p:nvSpPr>
          <p:cNvPr id="7" name="Rectangle 4"/>
          <p:cNvSpPr txBox="1">
            <a:spLocks noChangeArrowheads="1"/>
          </p:cNvSpPr>
          <p:nvPr/>
        </p:nvSpPr>
        <p:spPr>
          <a:xfrm>
            <a:off x="4572000" y="6397625"/>
            <a:ext cx="762000" cy="307975"/>
          </a:xfrm>
          <a:prstGeom prst="rect">
            <a:avLst/>
          </a:prstGeom>
          <a:ln/>
        </p:spPr>
        <p:txBody>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defRPr/>
            </a:pPr>
            <a:fld id="{9DF5FF15-01E8-4881-AC42-36636C632573}" type="datetime1">
              <a:rPr lang="en-US" sz="800" smtClean="0">
                <a:solidFill>
                  <a:prstClr val="black"/>
                </a:solidFill>
              </a:rPr>
              <a:pPr>
                <a:defRPr/>
              </a:pPr>
              <a:t>9/3/2015</a:t>
            </a:fld>
            <a:endParaRPr lang="en-US" sz="800" dirty="0">
              <a:solidFill>
                <a:prstClr val="black"/>
              </a:solidFill>
            </a:endParaRPr>
          </a:p>
        </p:txBody>
      </p:sp>
      <p:pic>
        <p:nvPicPr>
          <p:cNvPr id="1031" name="Picture 21"/>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8029575" y="5943600"/>
            <a:ext cx="7334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13"/>
          <p:cNvSpPr txBox="1">
            <a:spLocks noChangeArrowheads="1"/>
          </p:cNvSpPr>
          <p:nvPr/>
        </p:nvSpPr>
        <p:spPr bwMode="auto">
          <a:xfrm>
            <a:off x="2667000" y="6167438"/>
            <a:ext cx="43545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defRPr/>
            </a:pPr>
            <a:r>
              <a:rPr lang="en-US" altLang="en-US" sz="1200" dirty="0" smtClean="0">
                <a:solidFill>
                  <a:prstClr val="black"/>
                </a:solidFill>
              </a:rPr>
              <a:t>FRA – Office of Railroad Safety</a:t>
            </a:r>
          </a:p>
          <a:p>
            <a:pPr algn="ctr" eaLnBrk="1" fontAlgn="base" hangingPunct="1">
              <a:spcBef>
                <a:spcPct val="0"/>
              </a:spcBef>
              <a:spcAft>
                <a:spcPct val="0"/>
              </a:spcAft>
              <a:defRPr/>
            </a:pPr>
            <a:endParaRPr lang="en-US" altLang="en-US" sz="1200" dirty="0" smtClean="0">
              <a:solidFill>
                <a:prstClr val="black"/>
              </a:solidFill>
            </a:endParaRPr>
          </a:p>
        </p:txBody>
      </p:sp>
      <p:pic>
        <p:nvPicPr>
          <p:cNvPr id="15" name="Picture 2"/>
          <p:cNvPicPr>
            <a:picLocks noChangeAspect="1" noChangeArrowheads="1"/>
          </p:cNvPicPr>
          <p:nvPr/>
        </p:nvPicPr>
        <p:blipFill rotWithShape="1">
          <a:blip r:embed="rId16" cstate="print">
            <a:extLst>
              <a:ext uri="{28A0092B-C50C-407E-A947-70E740481C1C}">
                <a14:useLocalDpi xmlns:a14="http://schemas.microsoft.com/office/drawing/2010/main" val="0"/>
              </a:ext>
            </a:extLst>
          </a:blip>
          <a:srcRect l="1571" t="5664" r="1443" b="4343"/>
          <a:stretch/>
        </p:blipFill>
        <p:spPr bwMode="auto">
          <a:xfrm>
            <a:off x="295737" y="5853873"/>
            <a:ext cx="1274470" cy="914397"/>
          </a:xfrm>
          <a:prstGeom prst="rect">
            <a:avLst/>
          </a:prstGeom>
          <a:ln>
            <a:noFill/>
          </a:ln>
          <a:effectLst>
            <a:softEdge rad="112500"/>
          </a:effectLst>
          <a:extLst/>
        </p:spPr>
      </p:pic>
      <p:sp>
        <p:nvSpPr>
          <p:cNvPr id="18" name="Rectangle 17"/>
          <p:cNvSpPr/>
          <p:nvPr/>
        </p:nvSpPr>
        <p:spPr>
          <a:xfrm>
            <a:off x="1371600" y="6483350"/>
            <a:ext cx="381000"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1" name="Rectangle 20"/>
          <p:cNvSpPr/>
          <p:nvPr/>
        </p:nvSpPr>
        <p:spPr>
          <a:xfrm>
            <a:off x="1336675" y="6357938"/>
            <a:ext cx="720725"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3" name="Rectangle 22"/>
          <p:cNvSpPr/>
          <p:nvPr/>
        </p:nvSpPr>
        <p:spPr>
          <a:xfrm>
            <a:off x="1462088" y="6113463"/>
            <a:ext cx="1281112"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5" name="Rectangle 24"/>
          <p:cNvSpPr/>
          <p:nvPr/>
        </p:nvSpPr>
        <p:spPr>
          <a:xfrm>
            <a:off x="1427163" y="6227763"/>
            <a:ext cx="858837"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6" name="Rectangle 25"/>
          <p:cNvSpPr/>
          <p:nvPr/>
        </p:nvSpPr>
        <p:spPr>
          <a:xfrm>
            <a:off x="1524000" y="5995988"/>
            <a:ext cx="1925638" cy="57150"/>
          </a:xfrm>
          <a:prstGeom prst="rect">
            <a:avLst/>
          </a:prstGeom>
          <a:gradFill flip="none" rotWithShape="1">
            <a:gsLst>
              <a:gs pos="0">
                <a:srgbClr val="C00000"/>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4" name="Rectangle 3"/>
          <p:cNvSpPr/>
          <p:nvPr/>
        </p:nvSpPr>
        <p:spPr>
          <a:xfrm>
            <a:off x="228600" y="6629400"/>
            <a:ext cx="1341438" cy="138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40" name="TextBox 16"/>
          <p:cNvSpPr txBox="1">
            <a:spLocks noChangeArrowheads="1"/>
          </p:cNvSpPr>
          <p:nvPr/>
        </p:nvSpPr>
        <p:spPr bwMode="auto">
          <a:xfrm>
            <a:off x="287338" y="6565900"/>
            <a:ext cx="21605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r>
              <a:rPr lang="en-US" altLang="en-US" sz="800" b="1" dirty="0" smtClean="0">
                <a:solidFill>
                  <a:prstClr val="black"/>
                </a:solidFill>
                <a:latin typeface="Times New Roman" pitchFamily="18" charset="0"/>
                <a:cs typeface="Times New Roman" pitchFamily="18" charset="0"/>
              </a:rPr>
              <a:t>Moving America Forward</a:t>
            </a:r>
          </a:p>
        </p:txBody>
      </p:sp>
    </p:spTree>
    <p:extLst>
      <p:ext uri="{BB962C8B-B14F-4D97-AF65-F5344CB8AC3E}">
        <p14:creationId xmlns:p14="http://schemas.microsoft.com/office/powerpoint/2010/main" val="390988768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transition spd="slow">
    <p:wipe/>
  </p:transition>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229600" cy="3840162"/>
          </a:xfrm>
        </p:spPr>
        <p:txBody>
          <a:bodyPr>
            <a:normAutofit fontScale="90000"/>
          </a:bodyPr>
          <a:lstStyle/>
          <a:p>
            <a:pPr marL="342900" lvl="0" indent="-342900">
              <a:spcBef>
                <a:spcPct val="20000"/>
              </a:spcBef>
            </a:pPr>
            <a:r>
              <a:rPr lang="en-US" sz="4000" dirty="0" smtClean="0">
                <a:solidFill>
                  <a:schemeClr val="tx1"/>
                </a:solidFill>
              </a:rPr>
              <a:t>New Tank Car Standards</a:t>
            </a:r>
            <a:br>
              <a:rPr lang="en-US" sz="4000" dirty="0" smtClean="0">
                <a:solidFill>
                  <a:schemeClr val="tx1"/>
                </a:solidFill>
              </a:rPr>
            </a:br>
            <a:r>
              <a:rPr lang="en-US" sz="4000" dirty="0" smtClean="0">
                <a:solidFill>
                  <a:schemeClr val="tx1"/>
                </a:solidFill>
              </a:rPr>
              <a:t>and</a:t>
            </a:r>
            <a:br>
              <a:rPr lang="en-US" sz="4000" dirty="0" smtClean="0">
                <a:solidFill>
                  <a:schemeClr val="tx1"/>
                </a:solidFill>
              </a:rPr>
            </a:br>
            <a:r>
              <a:rPr lang="en-US" sz="4000" dirty="0" smtClean="0">
                <a:solidFill>
                  <a:schemeClr val="tx1"/>
                </a:solidFill>
              </a:rPr>
              <a:t>Operational Controls for High-Hazard Flammable Trains</a:t>
            </a:r>
            <a:r>
              <a:rPr lang="en-US" sz="4800" dirty="0" smtClean="0">
                <a:solidFill>
                  <a:schemeClr val="tx1"/>
                </a:solidFill>
              </a:rPr>
              <a:t/>
            </a:r>
            <a:br>
              <a:rPr lang="en-US" sz="4800" dirty="0" smtClean="0">
                <a:solidFill>
                  <a:schemeClr val="tx1"/>
                </a:solidFill>
              </a:rPr>
            </a:br>
            <a:r>
              <a:rPr lang="en-US" sz="4800" dirty="0" smtClean="0">
                <a:solidFill>
                  <a:schemeClr val="tx1"/>
                </a:solidFill>
              </a:rPr>
              <a:t/>
            </a:r>
            <a:br>
              <a:rPr lang="en-US" sz="4800" dirty="0" smtClean="0">
                <a:solidFill>
                  <a:schemeClr val="tx1"/>
                </a:solidFill>
              </a:rPr>
            </a:br>
            <a:r>
              <a:rPr lang="en-US" sz="3200" b="0" dirty="0">
                <a:solidFill>
                  <a:prstClr val="black">
                    <a:lumMod val="75000"/>
                    <a:lumOff val="25000"/>
                  </a:prstClr>
                </a:solidFill>
                <a:ea typeface="+mn-ea"/>
                <a:cs typeface="+mn-cs"/>
              </a:rPr>
              <a:t>New Regulatory Requirements Addressed in HM-251 Final Rule </a:t>
            </a:r>
            <a:br>
              <a:rPr lang="en-US" sz="3200" b="0" dirty="0">
                <a:solidFill>
                  <a:prstClr val="black">
                    <a:lumMod val="75000"/>
                    <a:lumOff val="25000"/>
                  </a:prstClr>
                </a:solidFill>
                <a:ea typeface="+mn-ea"/>
                <a:cs typeface="+mn-cs"/>
              </a:rPr>
            </a:br>
            <a:r>
              <a:rPr lang="en-US" sz="2400" b="0" dirty="0">
                <a:solidFill>
                  <a:prstClr val="black">
                    <a:lumMod val="75000"/>
                    <a:lumOff val="25000"/>
                  </a:prstClr>
                </a:solidFill>
                <a:ea typeface="+mn-ea"/>
                <a:cs typeface="+mn-cs"/>
              </a:rPr>
              <a:t>Published May 8, 2015</a:t>
            </a:r>
            <a:br>
              <a:rPr lang="en-US" sz="2400" b="0" dirty="0">
                <a:solidFill>
                  <a:prstClr val="black">
                    <a:lumMod val="75000"/>
                    <a:lumOff val="25000"/>
                  </a:prstClr>
                </a:solidFill>
                <a:ea typeface="+mn-ea"/>
                <a:cs typeface="+mn-cs"/>
              </a:rPr>
            </a:br>
            <a:endParaRPr lang="en-US" sz="4800" dirty="0">
              <a:solidFill>
                <a:schemeClr val="tx1"/>
              </a:solidFill>
            </a:endParaRPr>
          </a:p>
        </p:txBody>
      </p:sp>
      <p:sp>
        <p:nvSpPr>
          <p:cNvPr id="6" name="TextBox 5"/>
          <p:cNvSpPr txBox="1"/>
          <p:nvPr/>
        </p:nvSpPr>
        <p:spPr>
          <a:xfrm>
            <a:off x="1295400" y="304800"/>
            <a:ext cx="3780650" cy="615553"/>
          </a:xfrm>
          <a:prstGeom prst="rect">
            <a:avLst/>
          </a:prstGeom>
          <a:noFill/>
        </p:spPr>
        <p:txBody>
          <a:bodyPr wrap="none" rtlCol="0">
            <a:spAutoFit/>
          </a:bodyPr>
          <a:lstStyle/>
          <a:p>
            <a:r>
              <a:rPr lang="en-US" sz="1400" b="1" dirty="0" smtClean="0">
                <a:latin typeface="Times New Roman" panose="02020603050405020304" pitchFamily="18" charset="0"/>
                <a:cs typeface="Times New Roman" panose="02020603050405020304" pitchFamily="18" charset="0"/>
              </a:rPr>
              <a:t>U.S. Department of Transportation</a:t>
            </a:r>
          </a:p>
          <a:p>
            <a:r>
              <a:rPr lang="en-US" sz="2000" b="1" dirty="0" smtClean="0">
                <a:latin typeface="Times New Roman" panose="02020603050405020304" pitchFamily="18" charset="0"/>
                <a:cs typeface="Times New Roman" panose="02020603050405020304" pitchFamily="18" charset="0"/>
              </a:rPr>
              <a:t>Federal Railroad Administration</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4716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402811330"/>
              </p:ext>
            </p:extLst>
          </p:nvPr>
        </p:nvGraphicFramePr>
        <p:xfrm>
          <a:off x="685801" y="2133600"/>
          <a:ext cx="7848600" cy="3566160"/>
        </p:xfrm>
        <a:graphic>
          <a:graphicData uri="http://schemas.openxmlformats.org/drawingml/2006/table">
            <a:tbl>
              <a:tblPr firstRow="1" bandRow="1">
                <a:tableStyleId>{5940675A-B579-460E-94D1-54222C63F5DA}</a:tableStyleId>
              </a:tblPr>
              <a:tblGrid>
                <a:gridCol w="1523999"/>
                <a:gridCol w="1447800"/>
                <a:gridCol w="3273324"/>
                <a:gridCol w="1603477"/>
              </a:tblGrid>
              <a:tr h="370840">
                <a:tc>
                  <a:txBody>
                    <a:bodyPr/>
                    <a:lstStyle/>
                    <a:p>
                      <a:pPr algn="ctr"/>
                      <a:r>
                        <a:rPr lang="en-US" b="1" dirty="0" smtClean="0"/>
                        <a:t>State</a:t>
                      </a:r>
                      <a:endParaRPr lang="en-US" b="1" dirty="0"/>
                    </a:p>
                  </a:txBody>
                  <a:tcPr>
                    <a:solidFill>
                      <a:schemeClr val="bg1">
                        <a:lumMod val="75000"/>
                      </a:schemeClr>
                    </a:solidFill>
                  </a:tcPr>
                </a:tc>
                <a:tc>
                  <a:txBody>
                    <a:bodyPr/>
                    <a:lstStyle/>
                    <a:p>
                      <a:pPr algn="ctr"/>
                      <a:r>
                        <a:rPr lang="en-US" b="1" dirty="0" smtClean="0"/>
                        <a:t>Candidate Urban Area</a:t>
                      </a:r>
                      <a:endParaRPr lang="en-US" b="1" dirty="0"/>
                    </a:p>
                  </a:txBody>
                  <a:tcPr>
                    <a:solidFill>
                      <a:schemeClr val="bg1">
                        <a:lumMod val="75000"/>
                      </a:schemeClr>
                    </a:solidFill>
                  </a:tcPr>
                </a:tc>
                <a:tc>
                  <a:txBody>
                    <a:bodyPr/>
                    <a:lstStyle/>
                    <a:p>
                      <a:pPr algn="ctr"/>
                      <a:r>
                        <a:rPr lang="en-US" b="1" dirty="0" smtClean="0"/>
                        <a:t>Geographic</a:t>
                      </a:r>
                      <a:r>
                        <a:rPr lang="en-US" b="1" baseline="0" dirty="0" smtClean="0"/>
                        <a:t> Area Captured in the Data Count</a:t>
                      </a:r>
                      <a:endParaRPr lang="en-US" b="1" dirty="0"/>
                    </a:p>
                  </a:txBody>
                  <a:tcPr>
                    <a:solidFill>
                      <a:schemeClr val="bg1">
                        <a:lumMod val="75000"/>
                      </a:schemeClr>
                    </a:solidFill>
                  </a:tcPr>
                </a:tc>
                <a:tc>
                  <a:txBody>
                    <a:bodyPr/>
                    <a:lstStyle/>
                    <a:p>
                      <a:pPr algn="ctr"/>
                      <a:r>
                        <a:rPr lang="en-US" b="1" dirty="0" smtClean="0"/>
                        <a:t>Previously</a:t>
                      </a:r>
                      <a:r>
                        <a:rPr lang="en-US" b="1" baseline="0" dirty="0" smtClean="0"/>
                        <a:t> Designated Urban Areas Included</a:t>
                      </a:r>
                      <a:endParaRPr lang="en-US" b="1" dirty="0"/>
                    </a:p>
                  </a:txBody>
                  <a:tcPr>
                    <a:solidFill>
                      <a:schemeClr val="bg1">
                        <a:lumMod val="75000"/>
                      </a:schemeClr>
                    </a:solidFill>
                  </a:tcPr>
                </a:tc>
              </a:tr>
              <a:tr h="370840">
                <a:tc>
                  <a:txBody>
                    <a:bodyPr/>
                    <a:lstStyle/>
                    <a:p>
                      <a:r>
                        <a:rPr lang="en-US" dirty="0" smtClean="0"/>
                        <a:t>Oregon</a:t>
                      </a:r>
                      <a:endParaRPr lang="en-US" dirty="0"/>
                    </a:p>
                  </a:txBody>
                  <a:tcPr/>
                </a:tc>
                <a:tc>
                  <a:txBody>
                    <a:bodyPr/>
                    <a:lstStyle/>
                    <a:p>
                      <a:r>
                        <a:rPr lang="en-US" dirty="0" smtClean="0"/>
                        <a:t>Portland Area</a:t>
                      </a:r>
                      <a:endParaRPr lang="en-US" dirty="0"/>
                    </a:p>
                  </a:txBody>
                  <a:tcPr/>
                </a:tc>
                <a:tc>
                  <a:txBody>
                    <a:bodyPr/>
                    <a:lstStyle/>
                    <a:p>
                      <a:r>
                        <a:rPr lang="en-US" dirty="0" smtClean="0"/>
                        <a:t>Portland,</a:t>
                      </a:r>
                      <a:r>
                        <a:rPr lang="en-US" baseline="0" dirty="0" smtClean="0"/>
                        <a:t> Vancouver, and a 10-mile buffer extending from </a:t>
                      </a:r>
                      <a:r>
                        <a:rPr lang="en-US" baseline="0" smtClean="0"/>
                        <a:t>the </a:t>
                      </a:r>
                      <a:r>
                        <a:rPr lang="en-US" baseline="0" dirty="0" err="1" smtClean="0"/>
                        <a:t>b</a:t>
                      </a:r>
                      <a:r>
                        <a:rPr lang="en-US" baseline="0" smtClean="0"/>
                        <a:t>order </a:t>
                      </a:r>
                      <a:r>
                        <a:rPr lang="en-US" baseline="0" dirty="0" smtClean="0"/>
                        <a:t>of the combined area</a:t>
                      </a:r>
                      <a:endParaRPr lang="en-US" dirty="0"/>
                    </a:p>
                  </a:txBody>
                  <a:tcPr/>
                </a:tc>
                <a:tc>
                  <a:txBody>
                    <a:bodyPr/>
                    <a:lstStyle/>
                    <a:p>
                      <a:r>
                        <a:rPr lang="en-US" dirty="0" smtClean="0"/>
                        <a:t>Portland, OR</a:t>
                      </a:r>
                      <a:endParaRPr lang="en-US" dirty="0"/>
                    </a:p>
                  </a:txBody>
                  <a:tcPr/>
                </a:tc>
              </a:tr>
              <a:tr h="370840">
                <a:tc>
                  <a:txBody>
                    <a:bodyPr/>
                    <a:lstStyle/>
                    <a:p>
                      <a:r>
                        <a:rPr lang="en-US" dirty="0" smtClean="0"/>
                        <a:t>Washington</a:t>
                      </a:r>
                      <a:endParaRPr lang="en-US" dirty="0"/>
                    </a:p>
                  </a:txBody>
                  <a:tcPr/>
                </a:tc>
                <a:tc>
                  <a:txBody>
                    <a:bodyPr/>
                    <a:lstStyle/>
                    <a:p>
                      <a:r>
                        <a:rPr lang="en-US" dirty="0" smtClean="0"/>
                        <a:t>Seattle Area</a:t>
                      </a:r>
                      <a:endParaRPr lang="en-US" dirty="0"/>
                    </a:p>
                  </a:txBody>
                  <a:tcPr/>
                </a:tc>
                <a:tc>
                  <a:txBody>
                    <a:bodyPr/>
                    <a:lstStyle/>
                    <a:p>
                      <a:r>
                        <a:rPr lang="en-US" dirty="0" smtClean="0"/>
                        <a:t>Seattle, Bellevue, and a 10-mile buffer extending from the border of the combined area</a:t>
                      </a:r>
                      <a:endParaRPr lang="en-US" dirty="0"/>
                    </a:p>
                  </a:txBody>
                  <a:tcPr/>
                </a:tc>
                <a:tc>
                  <a:txBody>
                    <a:bodyPr/>
                    <a:lstStyle/>
                    <a:p>
                      <a:r>
                        <a:rPr lang="en-US" dirty="0" smtClean="0"/>
                        <a:t>Seattle, WA</a:t>
                      </a:r>
                      <a:endParaRPr lang="en-US" dirty="0"/>
                    </a:p>
                  </a:txBody>
                  <a:tcPr/>
                </a:tc>
              </a:tr>
            </a:tbl>
          </a:graphicData>
        </a:graphic>
      </p:graphicFrame>
      <p:sp>
        <p:nvSpPr>
          <p:cNvPr id="10" name="TextBox 9"/>
          <p:cNvSpPr txBox="1"/>
          <p:nvPr/>
        </p:nvSpPr>
        <p:spPr>
          <a:xfrm>
            <a:off x="6019800" y="5830642"/>
            <a:ext cx="2708947" cy="369332"/>
          </a:xfrm>
          <a:prstGeom prst="rect">
            <a:avLst/>
          </a:prstGeom>
          <a:noFill/>
        </p:spPr>
        <p:txBody>
          <a:bodyPr wrap="none" rtlCol="0">
            <a:spAutoFit/>
          </a:bodyPr>
          <a:lstStyle/>
          <a:p>
            <a:r>
              <a:rPr lang="en-US" dirty="0" smtClean="0"/>
              <a:t>* Defined in 49 CFR 1580.3</a:t>
            </a:r>
            <a:endParaRPr lang="en-US" dirty="0"/>
          </a:p>
        </p:txBody>
      </p:sp>
      <p:sp>
        <p:nvSpPr>
          <p:cNvPr id="3" name="Title 2"/>
          <p:cNvSpPr>
            <a:spLocks noGrp="1"/>
          </p:cNvSpPr>
          <p:nvPr>
            <p:ph type="title"/>
          </p:nvPr>
        </p:nvSpPr>
        <p:spPr>
          <a:xfrm>
            <a:off x="609600" y="685800"/>
            <a:ext cx="8229600" cy="1143000"/>
          </a:xfrm>
        </p:spPr>
        <p:txBody>
          <a:bodyPr>
            <a:normAutofit/>
          </a:bodyPr>
          <a:lstStyle/>
          <a:p>
            <a:pPr lvl="0">
              <a:spcBef>
                <a:spcPts val="0"/>
              </a:spcBef>
            </a:pPr>
            <a:r>
              <a:rPr lang="en-US" sz="3600" spc="50" dirty="0">
                <a:ln w="11430"/>
                <a:gradFill>
                  <a:gsLst>
                    <a:gs pos="25000">
                      <a:srgbClr val="476D92">
                        <a:satMod val="155000"/>
                      </a:srgbClr>
                    </a:gs>
                    <a:gs pos="100000">
                      <a:srgbClr val="476D92">
                        <a:shade val="45000"/>
                        <a:satMod val="165000"/>
                      </a:srgbClr>
                    </a:gs>
                  </a:gsLst>
                  <a:lin ang="5400000"/>
                </a:gradFill>
                <a:effectLst>
                  <a:outerShdw blurRad="76200" dist="50800" dir="5400000" algn="tl" rotWithShape="0">
                    <a:srgbClr val="000000">
                      <a:alpha val="65000"/>
                    </a:srgbClr>
                  </a:outerShdw>
                </a:effectLst>
                <a:ea typeface="+mn-ea"/>
                <a:cs typeface="+mn-cs"/>
              </a:rPr>
              <a:t>High Threat Urban Areas (HTUA</a:t>
            </a:r>
            <a:r>
              <a:rPr lang="en-US" sz="3600" spc="50" dirty="0" smtClean="0">
                <a:ln w="11430"/>
                <a:gradFill>
                  <a:gsLst>
                    <a:gs pos="25000">
                      <a:srgbClr val="476D92">
                        <a:satMod val="155000"/>
                      </a:srgbClr>
                    </a:gs>
                    <a:gs pos="100000">
                      <a:srgbClr val="476D92">
                        <a:shade val="45000"/>
                        <a:satMod val="165000"/>
                      </a:srgbClr>
                    </a:gs>
                  </a:gsLst>
                  <a:lin ang="5400000"/>
                </a:gradFill>
                <a:effectLst>
                  <a:outerShdw blurRad="76200" dist="50800" dir="5400000" algn="tl" rotWithShape="0">
                    <a:srgbClr val="000000">
                      <a:alpha val="65000"/>
                    </a:srgbClr>
                  </a:outerShdw>
                </a:effectLst>
                <a:ea typeface="+mn-ea"/>
                <a:cs typeface="+mn-cs"/>
              </a:rPr>
              <a:t>)*</a:t>
            </a:r>
            <a:endParaRPr lang="en-US" dirty="0"/>
          </a:p>
        </p:txBody>
      </p:sp>
    </p:spTree>
    <p:extLst>
      <p:ext uri="{BB962C8B-B14F-4D97-AF65-F5344CB8AC3E}">
        <p14:creationId xmlns:p14="http://schemas.microsoft.com/office/powerpoint/2010/main" val="2110847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3600" dirty="0" smtClean="0">
                <a:solidFill>
                  <a:schemeClr val="tx1"/>
                </a:solidFill>
                <a:latin typeface="Times New Roman" panose="02020603050405020304" pitchFamily="18" charset="0"/>
                <a:cs typeface="Times New Roman" panose="02020603050405020304" pitchFamily="18" charset="0"/>
              </a:rPr>
              <a:t>More Accurate Classification of Unrefined Petroleum-Based Products</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000" y="2057400"/>
            <a:ext cx="8229600" cy="3276600"/>
          </a:xfrm>
        </p:spPr>
        <p:txBody>
          <a:bodyPr>
            <a:normAutofit/>
          </a:bodyPr>
          <a:lstStyle/>
          <a:p>
            <a:r>
              <a:rPr lang="en-US" sz="2800" dirty="0" smtClean="0">
                <a:latin typeface="Times New Roman" panose="02020603050405020304" pitchFamily="18" charset="0"/>
                <a:cs typeface="Times New Roman" panose="02020603050405020304" pitchFamily="18" charset="0"/>
              </a:rPr>
              <a:t>Document sampling and testing program for all unrefined petroleum-based products, such as crude oil</a:t>
            </a:r>
          </a:p>
          <a:p>
            <a:pPr marL="0" indent="0">
              <a:buNone/>
            </a:pP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Certify that programs are in place, document the testing and sampling program outcomes, and make information available to DOT personnel upon request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029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solidFill>
                  <a:schemeClr val="tx1"/>
                </a:solidFill>
                <a:latin typeface="Times New Roman" panose="02020603050405020304" pitchFamily="18" charset="0"/>
                <a:cs typeface="Times New Roman" panose="02020603050405020304" pitchFamily="18" charset="0"/>
              </a:rPr>
              <a:t>Rail Routing – Risk Assessment </a:t>
            </a:r>
            <a:endParaRPr lang="en-US" sz="40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1"/>
            <a:ext cx="8229600" cy="2209800"/>
          </a:xfrm>
        </p:spPr>
        <p:txBody>
          <a:bodyPr>
            <a:normAutofit/>
          </a:bodyPr>
          <a:lstStyle/>
          <a:p>
            <a:r>
              <a:rPr lang="en-US" dirty="0" smtClean="0">
                <a:latin typeface="Times New Roman" panose="02020603050405020304" pitchFamily="18" charset="0"/>
                <a:cs typeface="Times New Roman" panose="02020603050405020304" pitchFamily="18" charset="0"/>
              </a:rPr>
              <a:t>Railroads operating HHFTs would be required to perform a routing analysis that considers, at a minimum, 27 safety and security factors* and select a route based on its findings.</a:t>
            </a:r>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6599960" y="4191000"/>
            <a:ext cx="2005677"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 49 CFR §172.820</a:t>
            </a:r>
            <a:endParaRPr lang="en-US"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780604040"/>
              </p:ext>
            </p:extLst>
          </p:nvPr>
        </p:nvGraphicFramePr>
        <p:xfrm>
          <a:off x="1066800" y="5105400"/>
          <a:ext cx="7162800" cy="640080"/>
        </p:xfrm>
        <a:graphic>
          <a:graphicData uri="http://schemas.openxmlformats.org/drawingml/2006/table">
            <a:tbl>
              <a:tblPr firstRow="1" bandRow="1">
                <a:tableStyleId>{2D5ABB26-0587-4C30-8999-92F81FD0307C}</a:tableStyleId>
              </a:tblPr>
              <a:tblGrid>
                <a:gridCol w="3581400"/>
                <a:gridCol w="3581400"/>
              </a:tblGrid>
              <a:tr h="370840">
                <a:tc>
                  <a:txBody>
                    <a:bodyPr/>
                    <a:lstStyle/>
                    <a:p>
                      <a:r>
                        <a:rPr lang="en-US" sz="1200" i="1" u="sng" dirty="0" smtClean="0">
                          <a:solidFill>
                            <a:schemeClr val="tx1"/>
                          </a:solidFill>
                        </a:rPr>
                        <a:t>High Hazard</a:t>
                      </a:r>
                      <a:r>
                        <a:rPr lang="en-US" sz="1200" i="1" u="sng" baseline="0" dirty="0" smtClean="0">
                          <a:solidFill>
                            <a:schemeClr val="tx1"/>
                          </a:solidFill>
                        </a:rPr>
                        <a:t> Flammable Liquid Trains </a:t>
                      </a:r>
                      <a:r>
                        <a:rPr lang="en-US" sz="1200" i="1" baseline="0" dirty="0" smtClean="0">
                          <a:solidFill>
                            <a:schemeClr val="tx1"/>
                          </a:solidFill>
                        </a:rPr>
                        <a:t>–</a:t>
                      </a:r>
                    </a:p>
                    <a:p>
                      <a:r>
                        <a:rPr lang="en-US" sz="1200" i="1" dirty="0" smtClean="0">
                          <a:solidFill>
                            <a:schemeClr val="tx1"/>
                          </a:solidFill>
                        </a:rPr>
                        <a:t>    ≥ 20 loaded cars in continuous</a:t>
                      </a:r>
                      <a:r>
                        <a:rPr lang="en-US" sz="1200" i="1" baseline="0" dirty="0" smtClean="0">
                          <a:solidFill>
                            <a:schemeClr val="tx1"/>
                          </a:solidFill>
                        </a:rPr>
                        <a:t> block or</a:t>
                      </a:r>
                    </a:p>
                    <a:p>
                      <a:r>
                        <a:rPr lang="en-US" sz="1200" i="1" baseline="0" dirty="0" smtClean="0">
                          <a:solidFill>
                            <a:schemeClr val="tx1"/>
                          </a:solidFill>
                        </a:rPr>
                        <a:t>    ≥ 35 loaded cars within train</a:t>
                      </a:r>
                      <a:endParaRPr lang="en-US" sz="1200" i="1" dirty="0">
                        <a:solidFill>
                          <a:schemeClr val="tx1"/>
                        </a:solidFill>
                      </a:endParaRPr>
                    </a:p>
                  </a:txBody>
                  <a:tcPr/>
                </a:tc>
                <a:tc>
                  <a:txBody>
                    <a:bodyPr/>
                    <a:lstStyle/>
                    <a:p>
                      <a:r>
                        <a:rPr lang="en-US" sz="1200" i="1" u="sng" dirty="0" smtClean="0">
                          <a:solidFill>
                            <a:schemeClr val="tx1"/>
                          </a:solidFill>
                        </a:rPr>
                        <a:t>High Hazard Flammable Liquid Unit Trains</a:t>
                      </a:r>
                      <a:r>
                        <a:rPr lang="en-US" sz="1200" i="1" u="sng" baseline="0" dirty="0" smtClean="0">
                          <a:solidFill>
                            <a:schemeClr val="tx1"/>
                          </a:solidFill>
                        </a:rPr>
                        <a:t> </a:t>
                      </a:r>
                      <a:r>
                        <a:rPr lang="en-US" sz="1200" i="1" baseline="0" dirty="0" smtClean="0">
                          <a:solidFill>
                            <a:schemeClr val="tx1"/>
                          </a:solidFill>
                        </a:rPr>
                        <a:t>– </a:t>
                      </a:r>
                    </a:p>
                    <a:p>
                      <a:r>
                        <a:rPr lang="en-US" sz="1200" i="1" baseline="0" dirty="0" smtClean="0">
                          <a:solidFill>
                            <a:schemeClr val="tx1"/>
                          </a:solidFill>
                        </a:rPr>
                        <a:t>    ≥ 70 loaded cars within train traveling more                                than 30 mph</a:t>
                      </a:r>
                      <a:endParaRPr lang="en-US" sz="1200" i="1" dirty="0">
                        <a:solidFill>
                          <a:schemeClr val="tx1"/>
                        </a:solidFill>
                      </a:endParaRPr>
                    </a:p>
                  </a:txBody>
                  <a:tcPr/>
                </a:tc>
              </a:tr>
            </a:tbl>
          </a:graphicData>
        </a:graphic>
      </p:graphicFrame>
    </p:spTree>
    <p:extLst>
      <p:ext uri="{BB962C8B-B14F-4D97-AF65-F5344CB8AC3E}">
        <p14:creationId xmlns:p14="http://schemas.microsoft.com/office/powerpoint/2010/main" val="2649988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chemeClr val="tx1"/>
                </a:solidFill>
                <a:latin typeface="Times New Roman" panose="02020603050405020304" pitchFamily="18" charset="0"/>
                <a:cs typeface="Times New Roman" panose="02020603050405020304" pitchFamily="18" charset="0"/>
              </a:rPr>
              <a:t>THE SAFETY AND SECURITY</a:t>
            </a:r>
            <a:br>
              <a:rPr lang="en-US" sz="3200" dirty="0" smtClean="0">
                <a:solidFill>
                  <a:schemeClr val="tx1"/>
                </a:solidFill>
                <a:latin typeface="Times New Roman" panose="02020603050405020304" pitchFamily="18" charset="0"/>
                <a:cs typeface="Times New Roman" panose="02020603050405020304" pitchFamily="18" charset="0"/>
              </a:rPr>
            </a:br>
            <a:r>
              <a:rPr lang="en-US" sz="3200" dirty="0" smtClean="0">
                <a:solidFill>
                  <a:schemeClr val="tx1"/>
                </a:solidFill>
                <a:latin typeface="Times New Roman" panose="02020603050405020304" pitchFamily="18" charset="0"/>
                <a:cs typeface="Times New Roman" panose="02020603050405020304" pitchFamily="18" charset="0"/>
              </a:rPr>
              <a:t>RISK ANALYSIS</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600200"/>
            <a:ext cx="4038600" cy="4724400"/>
          </a:xfrm>
        </p:spPr>
        <p:txBody>
          <a:bodyPr>
            <a:normAutofit fontScale="47500" lnSpcReduction="20000"/>
          </a:bodyPr>
          <a:lstStyle/>
          <a:p>
            <a:pPr marL="0" indent="0">
              <a:buNone/>
            </a:pPr>
            <a:r>
              <a:rPr lang="en-US" sz="2900" dirty="0" smtClean="0">
                <a:latin typeface="Times New Roman" panose="02020603050405020304" pitchFamily="18" charset="0"/>
                <a:cs typeface="Times New Roman" panose="02020603050405020304" pitchFamily="18" charset="0"/>
              </a:rPr>
              <a:t>1. Volume of hazardous material transported;</a:t>
            </a:r>
          </a:p>
          <a:p>
            <a:pPr marL="0" indent="0">
              <a:buNone/>
            </a:pPr>
            <a:r>
              <a:rPr lang="en-US" sz="2900" dirty="0" smtClean="0">
                <a:latin typeface="Times New Roman" panose="02020603050405020304" pitchFamily="18" charset="0"/>
                <a:cs typeface="Times New Roman" panose="02020603050405020304" pitchFamily="18" charset="0"/>
              </a:rPr>
              <a:t>2. Rail traffic density;</a:t>
            </a:r>
          </a:p>
          <a:p>
            <a:pPr marL="0" indent="0">
              <a:buNone/>
            </a:pPr>
            <a:r>
              <a:rPr lang="en-US" sz="2900" dirty="0" smtClean="0">
                <a:latin typeface="Times New Roman" panose="02020603050405020304" pitchFamily="18" charset="0"/>
                <a:cs typeface="Times New Roman" panose="02020603050405020304" pitchFamily="18" charset="0"/>
              </a:rPr>
              <a:t>3. Trip length for route;</a:t>
            </a:r>
          </a:p>
          <a:p>
            <a:pPr marL="0" indent="0">
              <a:buNone/>
            </a:pPr>
            <a:r>
              <a:rPr lang="en-US" sz="2900" dirty="0" smtClean="0">
                <a:latin typeface="Times New Roman" panose="02020603050405020304" pitchFamily="18" charset="0"/>
                <a:cs typeface="Times New Roman" panose="02020603050405020304" pitchFamily="18" charset="0"/>
              </a:rPr>
              <a:t>4. Presence and characteristics of railroad facilities;</a:t>
            </a:r>
          </a:p>
          <a:p>
            <a:pPr marL="0" indent="0">
              <a:buNone/>
            </a:pPr>
            <a:r>
              <a:rPr lang="en-US" sz="2900" dirty="0" smtClean="0">
                <a:latin typeface="Times New Roman" panose="02020603050405020304" pitchFamily="18" charset="0"/>
                <a:cs typeface="Times New Roman" panose="02020603050405020304" pitchFamily="18" charset="0"/>
              </a:rPr>
              <a:t>5. Track type, class, and maintenance schedule;</a:t>
            </a:r>
          </a:p>
          <a:p>
            <a:pPr marL="0" indent="0">
              <a:buNone/>
            </a:pPr>
            <a:r>
              <a:rPr lang="en-US" sz="2900" dirty="0" smtClean="0">
                <a:latin typeface="Times New Roman" panose="02020603050405020304" pitchFamily="18" charset="0"/>
                <a:cs typeface="Times New Roman" panose="02020603050405020304" pitchFamily="18" charset="0"/>
              </a:rPr>
              <a:t>6. Track grade and curvature;</a:t>
            </a:r>
          </a:p>
          <a:p>
            <a:pPr marL="0" indent="0">
              <a:buNone/>
            </a:pPr>
            <a:r>
              <a:rPr lang="en-US" sz="2900" dirty="0" smtClean="0">
                <a:latin typeface="Times New Roman" panose="02020603050405020304" pitchFamily="18" charset="0"/>
                <a:cs typeface="Times New Roman" panose="02020603050405020304" pitchFamily="18" charset="0"/>
              </a:rPr>
              <a:t>7. Presence or absence of signals and train control                                                     systems along the route ("dark" versus signaled territory);</a:t>
            </a:r>
          </a:p>
          <a:p>
            <a:pPr marL="0" indent="0">
              <a:buNone/>
            </a:pPr>
            <a:r>
              <a:rPr lang="en-US" sz="2900" dirty="0" smtClean="0">
                <a:latin typeface="Times New Roman" panose="02020603050405020304" pitchFamily="18" charset="0"/>
                <a:cs typeface="Times New Roman" panose="02020603050405020304" pitchFamily="18" charset="0"/>
              </a:rPr>
              <a:t>8. Presence or absence of wayside hazard detectors;</a:t>
            </a:r>
          </a:p>
          <a:p>
            <a:pPr marL="0" indent="0">
              <a:buNone/>
            </a:pPr>
            <a:r>
              <a:rPr lang="en-US" sz="2900" dirty="0" smtClean="0">
                <a:latin typeface="Times New Roman" panose="02020603050405020304" pitchFamily="18" charset="0"/>
                <a:cs typeface="Times New Roman" panose="02020603050405020304" pitchFamily="18" charset="0"/>
              </a:rPr>
              <a:t>9. Number and types of grade crossings;</a:t>
            </a:r>
          </a:p>
          <a:p>
            <a:pPr marL="0" indent="0">
              <a:buNone/>
            </a:pPr>
            <a:r>
              <a:rPr lang="en-US" sz="2900" dirty="0" smtClean="0">
                <a:latin typeface="Times New Roman" panose="02020603050405020304" pitchFamily="18" charset="0"/>
                <a:cs typeface="Times New Roman" panose="02020603050405020304" pitchFamily="18" charset="0"/>
              </a:rPr>
              <a:t>10. Single versus double track territory;</a:t>
            </a:r>
          </a:p>
          <a:p>
            <a:pPr marL="0" indent="0">
              <a:buNone/>
            </a:pPr>
            <a:r>
              <a:rPr lang="en-US" sz="2900" dirty="0" smtClean="0">
                <a:latin typeface="Times New Roman" panose="02020603050405020304" pitchFamily="18" charset="0"/>
                <a:cs typeface="Times New Roman" panose="02020603050405020304" pitchFamily="18" charset="0"/>
              </a:rPr>
              <a:t>11. Frequency and location of track turnouts;</a:t>
            </a:r>
          </a:p>
          <a:p>
            <a:pPr marL="0" indent="0">
              <a:buNone/>
            </a:pPr>
            <a:r>
              <a:rPr lang="en-US" sz="2900" dirty="0" smtClean="0">
                <a:latin typeface="Times New Roman" panose="02020603050405020304" pitchFamily="18" charset="0"/>
                <a:cs typeface="Times New Roman" panose="02020603050405020304" pitchFamily="18" charset="0"/>
              </a:rPr>
              <a:t>12. Proximity to iconic targets;</a:t>
            </a:r>
          </a:p>
          <a:p>
            <a:pPr marL="0" indent="0">
              <a:buNone/>
            </a:pPr>
            <a:r>
              <a:rPr lang="en-US" sz="2900" dirty="0" smtClean="0">
                <a:latin typeface="Times New Roman" panose="02020603050405020304" pitchFamily="18" charset="0"/>
                <a:cs typeface="Times New Roman" panose="02020603050405020304" pitchFamily="18" charset="0"/>
              </a:rPr>
              <a:t>13. Environmentally sensitive or significant areas;</a:t>
            </a:r>
          </a:p>
          <a:p>
            <a:pPr marL="0" indent="0">
              <a:buNone/>
            </a:pPr>
            <a:r>
              <a:rPr lang="en-US" sz="2900" dirty="0" smtClean="0">
                <a:latin typeface="Times New Roman" panose="02020603050405020304" pitchFamily="18" charset="0"/>
                <a:cs typeface="Times New Roman" panose="02020603050405020304" pitchFamily="18" charset="0"/>
              </a:rPr>
              <a:t>14. Population density along the route;</a:t>
            </a:r>
          </a:p>
          <a:p>
            <a:pPr marL="0" indent="0">
              <a:buNone/>
            </a:pPr>
            <a:r>
              <a:rPr lang="en-US" sz="2900" dirty="0" smtClean="0">
                <a:latin typeface="Times New Roman" panose="02020603050405020304" pitchFamily="18" charset="0"/>
                <a:cs typeface="Times New Roman" panose="02020603050405020304" pitchFamily="18" charset="0"/>
              </a:rPr>
              <a:t>15. Venues along the route (stations, events, places of congregation);</a:t>
            </a:r>
          </a:p>
          <a:p>
            <a:pPr marL="0" indent="0">
              <a:buNone/>
            </a:pPr>
            <a:r>
              <a:rPr lang="en-US" sz="2900" dirty="0" smtClean="0">
                <a:latin typeface="Times New Roman" panose="02020603050405020304" pitchFamily="18" charset="0"/>
                <a:cs typeface="Times New Roman" panose="02020603050405020304" pitchFamily="18" charset="0"/>
              </a:rPr>
              <a:t>16. Emergency response capability along the route;</a:t>
            </a:r>
          </a:p>
          <a:p>
            <a:pPr marL="0" indent="0">
              <a:buNone/>
            </a:pPr>
            <a:r>
              <a:rPr lang="en-US" sz="2900" dirty="0" smtClean="0">
                <a:latin typeface="Times New Roman" panose="02020603050405020304" pitchFamily="18" charset="0"/>
                <a:cs typeface="Times New Roman" panose="02020603050405020304" pitchFamily="18" charset="0"/>
              </a:rPr>
              <a:t>17. Areas of high consequence along the route, including high consequence targets as defined in §  172.820(c);</a:t>
            </a:r>
          </a:p>
          <a:p>
            <a:pPr marL="0" indent="0">
              <a:buNone/>
            </a:pPr>
            <a:endParaRPr lang="en-US" dirty="0"/>
          </a:p>
        </p:txBody>
      </p:sp>
      <p:sp>
        <p:nvSpPr>
          <p:cNvPr id="4" name="Content Placeholder 3"/>
          <p:cNvSpPr>
            <a:spLocks noGrp="1"/>
          </p:cNvSpPr>
          <p:nvPr>
            <p:ph sz="half" idx="2"/>
          </p:nvPr>
        </p:nvSpPr>
        <p:spPr>
          <a:xfrm>
            <a:off x="4648200" y="1600200"/>
            <a:ext cx="4038600" cy="4724400"/>
          </a:xfrm>
        </p:spPr>
        <p:txBody>
          <a:bodyPr>
            <a:noAutofit/>
          </a:bodyPr>
          <a:lstStyle/>
          <a:p>
            <a:pPr marL="0" indent="0">
              <a:buNone/>
            </a:pPr>
            <a:r>
              <a:rPr lang="en-US" sz="1400" dirty="0" smtClean="0">
                <a:latin typeface="Times New Roman" panose="02020603050405020304" pitchFamily="18" charset="0"/>
                <a:cs typeface="Times New Roman" panose="02020603050405020304" pitchFamily="18" charset="0"/>
              </a:rPr>
              <a:t>18. Presence of passenger traffic along route (shared track);</a:t>
            </a:r>
          </a:p>
          <a:p>
            <a:pPr marL="0" indent="0">
              <a:buNone/>
            </a:pPr>
            <a:r>
              <a:rPr lang="en-US" sz="1400" dirty="0" smtClean="0">
                <a:latin typeface="Times New Roman" panose="02020603050405020304" pitchFamily="18" charset="0"/>
                <a:cs typeface="Times New Roman" panose="02020603050405020304" pitchFamily="18" charset="0"/>
              </a:rPr>
              <a:t>19. Speed of train operations;</a:t>
            </a:r>
          </a:p>
          <a:p>
            <a:pPr marL="0" indent="0">
              <a:buNone/>
            </a:pPr>
            <a:r>
              <a:rPr lang="en-US" sz="1400" dirty="0" smtClean="0">
                <a:latin typeface="Times New Roman" panose="02020603050405020304" pitchFamily="18" charset="0"/>
                <a:cs typeface="Times New Roman" panose="02020603050405020304" pitchFamily="18" charset="0"/>
              </a:rPr>
              <a:t>20. Proximity to </a:t>
            </a:r>
            <a:r>
              <a:rPr lang="en-US" sz="1400" dirty="0" err="1" smtClean="0">
                <a:latin typeface="Times New Roman" panose="02020603050405020304" pitchFamily="18" charset="0"/>
                <a:cs typeface="Times New Roman" panose="02020603050405020304" pitchFamily="18" charset="0"/>
              </a:rPr>
              <a:t>en</a:t>
            </a:r>
            <a:r>
              <a:rPr lang="en-US" sz="1400" dirty="0" smtClean="0">
                <a:latin typeface="Times New Roman" panose="02020603050405020304" pitchFamily="18" charset="0"/>
                <a:cs typeface="Times New Roman" panose="02020603050405020304" pitchFamily="18" charset="0"/>
              </a:rPr>
              <a:t>-route storage or repair facilities;</a:t>
            </a:r>
          </a:p>
          <a:p>
            <a:pPr marL="0" indent="0">
              <a:buNone/>
            </a:pPr>
            <a:r>
              <a:rPr lang="en-US" sz="1400" dirty="0" smtClean="0">
                <a:latin typeface="Times New Roman" panose="02020603050405020304" pitchFamily="18" charset="0"/>
                <a:cs typeface="Times New Roman" panose="02020603050405020304" pitchFamily="18" charset="0"/>
              </a:rPr>
              <a:t>21. Known threats, including any non-public threat scenarios provided by the Department of Homeland Security or the Department of Transportation for carrier use in the development of the route assessment;</a:t>
            </a:r>
          </a:p>
          <a:p>
            <a:pPr marL="0" indent="0">
              <a:buNone/>
            </a:pPr>
            <a:r>
              <a:rPr lang="en-US" sz="1400" dirty="0" smtClean="0">
                <a:latin typeface="Times New Roman" panose="02020603050405020304" pitchFamily="18" charset="0"/>
                <a:cs typeface="Times New Roman" panose="02020603050405020304" pitchFamily="18" charset="0"/>
              </a:rPr>
              <a:t>22. Measures in place to address apparent safety and security risks;</a:t>
            </a:r>
          </a:p>
          <a:p>
            <a:pPr marL="0" indent="0">
              <a:buNone/>
            </a:pPr>
            <a:r>
              <a:rPr lang="en-US" sz="1400" dirty="0" smtClean="0">
                <a:latin typeface="Times New Roman" panose="02020603050405020304" pitchFamily="18" charset="0"/>
                <a:cs typeface="Times New Roman" panose="02020603050405020304" pitchFamily="18" charset="0"/>
              </a:rPr>
              <a:t>23. Availability of practicable alternative routes;</a:t>
            </a:r>
          </a:p>
          <a:p>
            <a:pPr marL="0" indent="0">
              <a:buNone/>
            </a:pPr>
            <a:r>
              <a:rPr lang="en-US" sz="1400" dirty="0" smtClean="0">
                <a:latin typeface="Times New Roman" panose="02020603050405020304" pitchFamily="18" charset="0"/>
                <a:cs typeface="Times New Roman" panose="02020603050405020304" pitchFamily="18" charset="0"/>
              </a:rPr>
              <a:t>24. Past incidents;</a:t>
            </a:r>
          </a:p>
          <a:p>
            <a:pPr marL="0" indent="0">
              <a:buNone/>
            </a:pPr>
            <a:r>
              <a:rPr lang="en-US" sz="1400" dirty="0" smtClean="0">
                <a:latin typeface="Times New Roman" panose="02020603050405020304" pitchFamily="18" charset="0"/>
                <a:cs typeface="Times New Roman" panose="02020603050405020304" pitchFamily="18" charset="0"/>
              </a:rPr>
              <a:t>25. Overall times in transit;</a:t>
            </a:r>
          </a:p>
          <a:p>
            <a:pPr marL="0" indent="0">
              <a:buNone/>
            </a:pPr>
            <a:r>
              <a:rPr lang="en-US" sz="1400" dirty="0" smtClean="0">
                <a:latin typeface="Times New Roman" panose="02020603050405020304" pitchFamily="18" charset="0"/>
                <a:cs typeface="Times New Roman" panose="02020603050405020304" pitchFamily="18" charset="0"/>
              </a:rPr>
              <a:t>26. Training and skill level of crews; and</a:t>
            </a:r>
          </a:p>
          <a:p>
            <a:pPr marL="0" indent="0">
              <a:buNone/>
            </a:pPr>
            <a:r>
              <a:rPr lang="en-US" sz="1400" dirty="0" smtClean="0">
                <a:latin typeface="Times New Roman" panose="02020603050405020304" pitchFamily="18" charset="0"/>
                <a:cs typeface="Times New Roman" panose="02020603050405020304" pitchFamily="18" charset="0"/>
              </a:rPr>
              <a:t>27. Impact on rail network traffic and congestion.</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7604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0" dirty="0" smtClean="0">
                <a:solidFill>
                  <a:schemeClr val="tx1"/>
                </a:solidFill>
                <a:latin typeface="Times New Roman" panose="02020603050405020304" pitchFamily="18" charset="0"/>
                <a:cs typeface="Times New Roman" panose="02020603050405020304" pitchFamily="18" charset="0"/>
              </a:rPr>
              <a:t>Transport Canada</a:t>
            </a:r>
            <a:br>
              <a:rPr lang="en-US" sz="3200" b="0" dirty="0" smtClean="0">
                <a:solidFill>
                  <a:schemeClr val="tx1"/>
                </a:solidFill>
                <a:latin typeface="Times New Roman" panose="02020603050405020304" pitchFamily="18" charset="0"/>
                <a:cs typeface="Times New Roman" panose="02020603050405020304" pitchFamily="18" charset="0"/>
              </a:rPr>
            </a:br>
            <a:r>
              <a:rPr lang="en-US" sz="3200" b="0" dirty="0" smtClean="0">
                <a:solidFill>
                  <a:schemeClr val="tx1"/>
                </a:solidFill>
                <a:latin typeface="Times New Roman" panose="02020603050405020304" pitchFamily="18" charset="0"/>
                <a:cs typeface="Times New Roman" panose="02020603050405020304" pitchFamily="18" charset="0"/>
              </a:rPr>
              <a:t>Minister Order (MO) 14-01</a:t>
            </a:r>
            <a:endParaRPr lang="en-US" sz="3200" b="0" dirty="0">
              <a:solidFill>
                <a:schemeClr val="tx1"/>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457200" y="1981200"/>
            <a:ext cx="8229600" cy="3124199"/>
          </a:xfrm>
        </p:spPr>
        <p:txBody>
          <a:bodyPr>
            <a:normAutofit/>
          </a:bodyPr>
          <a:lstStyle/>
          <a:p>
            <a:r>
              <a:rPr lang="en-US" sz="3000" dirty="0" smtClean="0">
                <a:latin typeface="Times New Roman" panose="02020603050405020304" pitchFamily="18" charset="0"/>
                <a:cs typeface="Times New Roman" panose="02020603050405020304" pitchFamily="18" charset="0"/>
              </a:rPr>
              <a:t>Require initial risk assessments and periodic updates based on significant change to determine the level of risk associated with each </a:t>
            </a:r>
            <a:r>
              <a:rPr lang="en-US" sz="3000" u="sng" dirty="0" smtClean="0">
                <a:latin typeface="Times New Roman" panose="02020603050405020304" pitchFamily="18" charset="0"/>
                <a:cs typeface="Times New Roman" panose="02020603050405020304" pitchFamily="18" charset="0"/>
              </a:rPr>
              <a:t>Key Route</a:t>
            </a:r>
            <a:r>
              <a:rPr lang="en-US" sz="3000" dirty="0" smtClean="0">
                <a:latin typeface="Times New Roman" panose="02020603050405020304" pitchFamily="18" charset="0"/>
                <a:cs typeface="Times New Roman" panose="02020603050405020304" pitchFamily="18" charset="0"/>
              </a:rPr>
              <a:t> over which a </a:t>
            </a:r>
            <a:r>
              <a:rPr lang="en-US" sz="3000" u="sng" dirty="0" smtClean="0">
                <a:latin typeface="Times New Roman" panose="02020603050405020304" pitchFamily="18" charset="0"/>
                <a:cs typeface="Times New Roman" panose="02020603050405020304" pitchFamily="18" charset="0"/>
              </a:rPr>
              <a:t>Key Train</a:t>
            </a:r>
            <a:r>
              <a:rPr lang="en-US" sz="3000" dirty="0" smtClean="0">
                <a:latin typeface="Times New Roman" panose="02020603050405020304" pitchFamily="18" charset="0"/>
                <a:cs typeface="Times New Roman" panose="02020603050405020304" pitchFamily="18" charset="0"/>
              </a:rPr>
              <a:t> is operated by the company, and in such risk assessments:</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0116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95400"/>
            <a:ext cx="8001000" cy="1754326"/>
          </a:xfrm>
          <a:prstGeom prst="rect">
            <a:avLst/>
          </a:prstGeom>
        </p:spPr>
        <p:txBody>
          <a:bodyPr wrap="square">
            <a:spAutoFit/>
          </a:bodyPr>
          <a:lstStyle/>
          <a:p>
            <a:r>
              <a:rPr lang="en-US" b="1" u="sng" dirty="0" smtClean="0">
                <a:effectLst/>
              </a:rPr>
              <a:t>“Key Route” </a:t>
            </a:r>
            <a:r>
              <a:rPr lang="en-US" dirty="0" smtClean="0">
                <a:effectLst/>
              </a:rPr>
              <a:t>means </a:t>
            </a:r>
            <a:r>
              <a:rPr lang="en-US" b="1" u="sng" dirty="0" smtClean="0">
                <a:effectLst/>
              </a:rPr>
              <a:t>any track on which, over a period of one year, is carried 10,000 or more loaded tank cars or loaded intermodal portable tanks containing dangerous goods</a:t>
            </a:r>
            <a:r>
              <a:rPr lang="en-US" dirty="0" smtClean="0">
                <a:effectLst/>
              </a:rPr>
              <a:t>, as defined in the </a:t>
            </a:r>
            <a:r>
              <a:rPr lang="en-US" i="1" dirty="0" smtClean="0">
                <a:effectLst/>
              </a:rPr>
              <a:t>Transportation of Dangerous Goods Act, 1992</a:t>
            </a:r>
            <a:r>
              <a:rPr lang="en-US" dirty="0" smtClean="0">
                <a:effectLst/>
              </a:rPr>
              <a:t> or </a:t>
            </a:r>
            <a:r>
              <a:rPr lang="en-US" b="1" u="sng" dirty="0" smtClean="0">
                <a:effectLst/>
              </a:rPr>
              <a:t>any combination thereof </a:t>
            </a:r>
            <a:r>
              <a:rPr lang="en-US" dirty="0" smtClean="0">
                <a:effectLst/>
              </a:rPr>
              <a:t>that includes 10,000 or more loaded tank cars and loaded intermodal portable tanks.</a:t>
            </a:r>
            <a:endParaRPr lang="en-US" dirty="0">
              <a:effectLst/>
            </a:endParaRPr>
          </a:p>
        </p:txBody>
      </p:sp>
      <p:sp>
        <p:nvSpPr>
          <p:cNvPr id="5" name="Rectangle 4"/>
          <p:cNvSpPr/>
          <p:nvPr/>
        </p:nvSpPr>
        <p:spPr>
          <a:xfrm>
            <a:off x="609600" y="3200400"/>
            <a:ext cx="7924800" cy="3139321"/>
          </a:xfrm>
          <a:prstGeom prst="rect">
            <a:avLst/>
          </a:prstGeom>
        </p:spPr>
        <p:txBody>
          <a:bodyPr wrap="square">
            <a:spAutoFit/>
          </a:bodyPr>
          <a:lstStyle/>
          <a:p>
            <a:r>
              <a:rPr lang="en-US" b="1" u="sng" dirty="0" smtClean="0">
                <a:effectLst/>
              </a:rPr>
              <a:t>"Key Train” </a:t>
            </a:r>
            <a:r>
              <a:rPr lang="en-US" dirty="0" smtClean="0">
                <a:effectLst/>
              </a:rPr>
              <a:t>means an engine with cars </a:t>
            </a:r>
          </a:p>
          <a:p>
            <a:pPr marL="742950" lvl="1" indent="-285750">
              <a:buFont typeface="Arial"/>
              <a:buChar char="•"/>
            </a:pPr>
            <a:r>
              <a:rPr lang="en-US" dirty="0" smtClean="0">
                <a:effectLst/>
              </a:rPr>
              <a:t>that includes </a:t>
            </a:r>
            <a:r>
              <a:rPr lang="en-US" b="1" u="sng" dirty="0" smtClean="0">
                <a:effectLst/>
              </a:rPr>
              <a:t>one or more loaded tank cars </a:t>
            </a:r>
            <a:r>
              <a:rPr lang="en-US" dirty="0" smtClean="0">
                <a:effectLst/>
              </a:rPr>
              <a:t>of dangerous goods that are included in </a:t>
            </a:r>
            <a:r>
              <a:rPr lang="en-US" b="1" u="sng" dirty="0" smtClean="0">
                <a:effectLst/>
              </a:rPr>
              <a:t>Class 2.3, Toxic Gases </a:t>
            </a:r>
            <a:r>
              <a:rPr lang="en-US" dirty="0" smtClean="0">
                <a:effectLst/>
              </a:rPr>
              <a:t>and of </a:t>
            </a:r>
            <a:r>
              <a:rPr lang="en-US" b="1" u="sng" dirty="0" smtClean="0">
                <a:effectLst/>
              </a:rPr>
              <a:t>dangerous goods that are toxic by inhalation </a:t>
            </a:r>
            <a:r>
              <a:rPr lang="en-US" dirty="0" smtClean="0">
                <a:effectLst/>
              </a:rPr>
              <a:t>subject to Special Provision 23 of the </a:t>
            </a:r>
            <a:r>
              <a:rPr lang="en-US" i="1" dirty="0" smtClean="0">
                <a:effectLst/>
              </a:rPr>
              <a:t>Transport of Dangerous Goods Regulations</a:t>
            </a:r>
            <a:r>
              <a:rPr lang="en-US" dirty="0" smtClean="0">
                <a:effectLst/>
              </a:rPr>
              <a:t>; or</a:t>
            </a:r>
          </a:p>
          <a:p>
            <a:pPr marL="742950" lvl="1" indent="-285750">
              <a:buFont typeface="Arial"/>
              <a:buChar char="•"/>
            </a:pPr>
            <a:r>
              <a:rPr lang="en-US" dirty="0" smtClean="0">
                <a:effectLst/>
              </a:rPr>
              <a:t>that includes </a:t>
            </a:r>
            <a:r>
              <a:rPr lang="en-US" b="1" u="sng" dirty="0" smtClean="0">
                <a:effectLst/>
              </a:rPr>
              <a:t>20 or more loaded tank cars or loaded intermodal portable tanks containing dangerous goods</a:t>
            </a:r>
            <a:r>
              <a:rPr lang="en-US" dirty="0" smtClean="0">
                <a:effectLst/>
              </a:rPr>
              <a:t>, as defined in the </a:t>
            </a:r>
            <a:r>
              <a:rPr lang="en-US" i="1" dirty="0" smtClean="0">
                <a:effectLst/>
              </a:rPr>
              <a:t>Transportation of Dangerous Goods Act, 1992</a:t>
            </a:r>
            <a:r>
              <a:rPr lang="en-US" dirty="0" smtClean="0">
                <a:effectLst/>
              </a:rPr>
              <a:t> or </a:t>
            </a:r>
            <a:r>
              <a:rPr lang="en-US" b="1" u="sng" dirty="0" smtClean="0">
                <a:effectLst/>
              </a:rPr>
              <a:t>any combination thereof</a:t>
            </a:r>
            <a:r>
              <a:rPr lang="en-US" dirty="0" smtClean="0">
                <a:effectLst/>
              </a:rPr>
              <a:t> that includes 20 or more loaded tank cars and loaded intermodal portable tanks.</a:t>
            </a:r>
            <a:endParaRPr lang="en-US" dirty="0">
              <a:effectLst/>
            </a:endParaRPr>
          </a:p>
        </p:txBody>
      </p:sp>
      <p:sp>
        <p:nvSpPr>
          <p:cNvPr id="6" name="Title 5"/>
          <p:cNvSpPr>
            <a:spLocks noGrp="1"/>
          </p:cNvSpPr>
          <p:nvPr>
            <p:ph type="title"/>
          </p:nvPr>
        </p:nvSpPr>
        <p:spPr>
          <a:xfrm>
            <a:off x="457200" y="152400"/>
            <a:ext cx="8229600" cy="1143000"/>
          </a:xfrm>
        </p:spPr>
        <p:txBody>
          <a:bodyPr/>
          <a:lstStyle/>
          <a:p>
            <a:pPr lvl="0">
              <a:spcBef>
                <a:spcPts val="0"/>
              </a:spcBef>
            </a:pPr>
            <a:r>
              <a:rPr lang="en-US" sz="2800" b="0" dirty="0">
                <a:solidFill>
                  <a:prstClr val="black"/>
                </a:solidFill>
                <a:latin typeface="Times New Roman" panose="02020603050405020304" pitchFamily="18" charset="0"/>
                <a:ea typeface="+mn-ea"/>
                <a:cs typeface="Times New Roman" panose="02020603050405020304" pitchFamily="18" charset="0"/>
              </a:rPr>
              <a:t>Transport Canada</a:t>
            </a:r>
            <a:br>
              <a:rPr lang="en-US" sz="2800" b="0" dirty="0">
                <a:solidFill>
                  <a:prstClr val="black"/>
                </a:solidFill>
                <a:latin typeface="Times New Roman" panose="02020603050405020304" pitchFamily="18" charset="0"/>
                <a:ea typeface="+mn-ea"/>
                <a:cs typeface="Times New Roman" panose="02020603050405020304" pitchFamily="18" charset="0"/>
              </a:rPr>
            </a:br>
            <a:r>
              <a:rPr lang="en-US" sz="2800" b="0" dirty="0">
                <a:solidFill>
                  <a:prstClr val="black"/>
                </a:solidFill>
                <a:latin typeface="Times New Roman" panose="02020603050405020304" pitchFamily="18" charset="0"/>
                <a:ea typeface="+mn-ea"/>
                <a:cs typeface="Times New Roman" panose="02020603050405020304" pitchFamily="18" charset="0"/>
              </a:rPr>
              <a:t>Minister Order 14-01</a:t>
            </a:r>
          </a:p>
        </p:txBody>
      </p:sp>
    </p:spTree>
    <p:extLst>
      <p:ext uri="{BB962C8B-B14F-4D97-AF65-F5344CB8AC3E}">
        <p14:creationId xmlns:p14="http://schemas.microsoft.com/office/powerpoint/2010/main" val="2547642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47528157"/>
              </p:ext>
            </p:extLst>
          </p:nvPr>
        </p:nvGraphicFramePr>
        <p:xfrm>
          <a:off x="637374" y="2209800"/>
          <a:ext cx="7924800" cy="3931920"/>
        </p:xfrm>
        <a:graphic>
          <a:graphicData uri="http://schemas.openxmlformats.org/drawingml/2006/table">
            <a:tbl>
              <a:tblPr firstRow="1" bandRow="1">
                <a:tableStyleId>{2D5ABB26-0587-4C30-8999-92F81FD0307C}</a:tableStyleId>
              </a:tblPr>
              <a:tblGrid>
                <a:gridCol w="3962400"/>
                <a:gridCol w="3962400"/>
              </a:tblGrid>
              <a:tr h="3886200">
                <a:tc>
                  <a:txBody>
                    <a:bodyPr/>
                    <a:lstStyle/>
                    <a:p>
                      <a:pPr marL="0" lvl="2"/>
                      <a:r>
                        <a:rPr lang="en-US" sz="1400" dirty="0" smtClean="0">
                          <a:effectLst/>
                          <a:latin typeface="Times New Roman" panose="02020603050405020304" pitchFamily="18" charset="0"/>
                          <a:cs typeface="Times New Roman" panose="02020603050405020304" pitchFamily="18" charset="0"/>
                        </a:rPr>
                        <a:t>1. Volume of dangerous goods being transported;</a:t>
                      </a:r>
                    </a:p>
                    <a:p>
                      <a:pPr marL="0" lvl="2"/>
                      <a:r>
                        <a:rPr lang="en-US" sz="1400" dirty="0" smtClean="0">
                          <a:effectLst/>
                          <a:latin typeface="Times New Roman" panose="02020603050405020304" pitchFamily="18" charset="0"/>
                          <a:cs typeface="Times New Roman" panose="02020603050405020304" pitchFamily="18" charset="0"/>
                        </a:rPr>
                        <a:t>2. Rail traffic density;</a:t>
                      </a:r>
                    </a:p>
                    <a:p>
                      <a:pPr marL="0" lvl="2"/>
                      <a:r>
                        <a:rPr lang="en-US" sz="1400" dirty="0" smtClean="0">
                          <a:effectLst/>
                          <a:latin typeface="Times New Roman" panose="02020603050405020304" pitchFamily="18" charset="0"/>
                          <a:cs typeface="Times New Roman" panose="02020603050405020304" pitchFamily="18" charset="0"/>
                        </a:rPr>
                        <a:t>3. Trip length for route;</a:t>
                      </a:r>
                    </a:p>
                    <a:p>
                      <a:pPr marL="0" lvl="2"/>
                      <a:r>
                        <a:rPr lang="en-US" sz="1400" dirty="0" smtClean="0">
                          <a:effectLst/>
                          <a:latin typeface="Times New Roman" panose="02020603050405020304" pitchFamily="18" charset="0"/>
                          <a:cs typeface="Times New Roman" panose="02020603050405020304" pitchFamily="18" charset="0"/>
                        </a:rPr>
                        <a:t>4. Presence and characteristics of railroad facilities;</a:t>
                      </a:r>
                    </a:p>
                    <a:p>
                      <a:pPr marL="0" lvl="2"/>
                      <a:r>
                        <a:rPr lang="en-US" sz="1400" dirty="0" smtClean="0">
                          <a:effectLst/>
                          <a:latin typeface="Times New Roman" panose="02020603050405020304" pitchFamily="18" charset="0"/>
                          <a:cs typeface="Times New Roman" panose="02020603050405020304" pitchFamily="18" charset="0"/>
                        </a:rPr>
                        <a:t>5. Track type, class, and maintenance schedule;</a:t>
                      </a:r>
                    </a:p>
                    <a:p>
                      <a:pPr marL="0" lvl="2"/>
                      <a:r>
                        <a:rPr lang="en-US" sz="1400" dirty="0" smtClean="0">
                          <a:effectLst/>
                          <a:latin typeface="Times New Roman" panose="02020603050405020304" pitchFamily="18" charset="0"/>
                          <a:cs typeface="Times New Roman" panose="02020603050405020304" pitchFamily="18" charset="0"/>
                        </a:rPr>
                        <a:t>6. Track grade and curvature;</a:t>
                      </a:r>
                    </a:p>
                    <a:p>
                      <a:pPr marL="0" lvl="2"/>
                      <a:r>
                        <a:rPr lang="en-US" sz="1400" dirty="0" smtClean="0">
                          <a:effectLst/>
                          <a:latin typeface="Times New Roman" panose="02020603050405020304" pitchFamily="18" charset="0"/>
                          <a:cs typeface="Times New Roman" panose="02020603050405020304" pitchFamily="18" charset="0"/>
                        </a:rPr>
                        <a:t>7. Presence or absence of signals and train control systems along the route (“dark” versus signaled territory);</a:t>
                      </a:r>
                    </a:p>
                    <a:p>
                      <a:pPr marL="0" lvl="2"/>
                      <a:r>
                        <a:rPr lang="en-US" sz="1400" dirty="0" smtClean="0">
                          <a:effectLst/>
                          <a:latin typeface="Times New Roman" panose="02020603050405020304" pitchFamily="18" charset="0"/>
                          <a:cs typeface="Times New Roman" panose="02020603050405020304" pitchFamily="18" charset="0"/>
                        </a:rPr>
                        <a:t>8. Presence or absence of wayside hazard detectors;</a:t>
                      </a:r>
                    </a:p>
                    <a:p>
                      <a:pPr marL="0" lvl="2"/>
                      <a:r>
                        <a:rPr lang="en-US" sz="1400" dirty="0" smtClean="0">
                          <a:effectLst/>
                          <a:latin typeface="Times New Roman" panose="02020603050405020304" pitchFamily="18" charset="0"/>
                          <a:cs typeface="Times New Roman" panose="02020603050405020304" pitchFamily="18" charset="0"/>
                        </a:rPr>
                        <a:t>9. Number and types of grade crossings;</a:t>
                      </a:r>
                    </a:p>
                    <a:p>
                      <a:pPr marL="0" lvl="2"/>
                      <a:r>
                        <a:rPr lang="en-US" sz="1400" dirty="0" smtClean="0">
                          <a:effectLst/>
                          <a:latin typeface="Times New Roman" panose="02020603050405020304" pitchFamily="18" charset="0"/>
                          <a:cs typeface="Times New Roman" panose="02020603050405020304" pitchFamily="18" charset="0"/>
                        </a:rPr>
                        <a:t>10. Single versus double track territory;</a:t>
                      </a:r>
                    </a:p>
                    <a:p>
                      <a:pPr marL="0" lvl="2"/>
                      <a:r>
                        <a:rPr lang="en-US" sz="1400" dirty="0" smtClean="0">
                          <a:effectLst/>
                          <a:latin typeface="Times New Roman" panose="02020603050405020304" pitchFamily="18" charset="0"/>
                          <a:cs typeface="Times New Roman" panose="02020603050405020304" pitchFamily="18" charset="0"/>
                        </a:rPr>
                        <a:t>11. Frequency and location of track turnouts;</a:t>
                      </a:r>
                    </a:p>
                    <a:p>
                      <a:pPr marL="0" lvl="2"/>
                      <a:r>
                        <a:rPr lang="en-US" sz="1400" dirty="0" smtClean="0">
                          <a:effectLst/>
                          <a:latin typeface="Times New Roman" panose="02020603050405020304" pitchFamily="18" charset="0"/>
                          <a:cs typeface="Times New Roman" panose="02020603050405020304" pitchFamily="18" charset="0"/>
                        </a:rPr>
                        <a:t>12. Proximity to iconic targets and natural hazards;</a:t>
                      </a:r>
                    </a:p>
                    <a:p>
                      <a:pPr marL="0" lvl="2"/>
                      <a:r>
                        <a:rPr lang="en-US" sz="1400" dirty="0" smtClean="0">
                          <a:effectLst/>
                          <a:latin typeface="Times New Roman" panose="02020603050405020304" pitchFamily="18" charset="0"/>
                          <a:cs typeface="Times New Roman" panose="02020603050405020304" pitchFamily="18" charset="0"/>
                        </a:rPr>
                        <a:t>13. Environmentally sensitive or significant areas;</a:t>
                      </a:r>
                    </a:p>
                    <a:p>
                      <a:pPr marL="0" lvl="2"/>
                      <a:r>
                        <a:rPr lang="en-US" sz="1400" dirty="0" smtClean="0">
                          <a:effectLst/>
                          <a:latin typeface="Times New Roman" panose="02020603050405020304" pitchFamily="18" charset="0"/>
                          <a:cs typeface="Times New Roman" panose="02020603050405020304" pitchFamily="18" charset="0"/>
                        </a:rPr>
                        <a:t>14. Population density along the route;</a:t>
                      </a:r>
                      <a:endParaRPr lang="en-US" sz="1400" dirty="0">
                        <a:effectLst/>
                        <a:latin typeface="Times New Roman" panose="02020603050405020304" pitchFamily="18" charset="0"/>
                        <a:cs typeface="Times New Roman" panose="02020603050405020304" pitchFamily="18" charset="0"/>
                      </a:endParaRPr>
                    </a:p>
                  </a:txBody>
                  <a:tcPr/>
                </a:tc>
                <a:tc>
                  <a:txBody>
                    <a:bodyPr/>
                    <a:lstStyle/>
                    <a:p>
                      <a:pPr marL="0" lvl="2"/>
                      <a:r>
                        <a:rPr lang="en-US" sz="1400" dirty="0" smtClean="0">
                          <a:effectLst/>
                          <a:latin typeface="Times New Roman" panose="02020603050405020304" pitchFamily="18" charset="0"/>
                          <a:cs typeface="Times New Roman" panose="02020603050405020304" pitchFamily="18" charset="0"/>
                        </a:rPr>
                        <a:t>15. Venues along the route (stations, events, places of congregation);</a:t>
                      </a:r>
                    </a:p>
                    <a:p>
                      <a:pPr marL="0" lvl="2"/>
                      <a:r>
                        <a:rPr lang="en-US" sz="1400" dirty="0" smtClean="0">
                          <a:effectLst/>
                          <a:latin typeface="Times New Roman" panose="02020603050405020304" pitchFamily="18" charset="0"/>
                          <a:cs typeface="Times New Roman" panose="02020603050405020304" pitchFamily="18" charset="0"/>
                        </a:rPr>
                        <a:t>16. Emergency response capability along the route;</a:t>
                      </a:r>
                    </a:p>
                    <a:p>
                      <a:pPr marL="0" lvl="2"/>
                      <a:r>
                        <a:rPr lang="en-US" sz="1400" dirty="0" smtClean="0">
                          <a:effectLst/>
                          <a:latin typeface="Times New Roman" panose="02020603050405020304" pitchFamily="18" charset="0"/>
                          <a:cs typeface="Times New Roman" panose="02020603050405020304" pitchFamily="18" charset="0"/>
                        </a:rPr>
                        <a:t>17. Areas of high consequence along the route;</a:t>
                      </a:r>
                    </a:p>
                    <a:p>
                      <a:pPr marL="0" lvl="2"/>
                      <a:r>
                        <a:rPr lang="en-US" sz="1400" dirty="0" smtClean="0">
                          <a:effectLst/>
                          <a:latin typeface="Times New Roman" panose="02020603050405020304" pitchFamily="18" charset="0"/>
                          <a:cs typeface="Times New Roman" panose="02020603050405020304" pitchFamily="18" charset="0"/>
                        </a:rPr>
                        <a:t>18. Presence of passenger traffic along route (shared track);</a:t>
                      </a:r>
                    </a:p>
                    <a:p>
                      <a:pPr marL="0" lvl="2"/>
                      <a:r>
                        <a:rPr lang="en-US" sz="1400" dirty="0" smtClean="0">
                          <a:effectLst/>
                          <a:latin typeface="Times New Roman" panose="02020603050405020304" pitchFamily="18" charset="0"/>
                          <a:cs typeface="Times New Roman" panose="02020603050405020304" pitchFamily="18" charset="0"/>
                        </a:rPr>
                        <a:t>19. Speed of train operations;</a:t>
                      </a:r>
                    </a:p>
                    <a:p>
                      <a:pPr marL="0" lvl="2"/>
                      <a:r>
                        <a:rPr lang="en-US" sz="1400" dirty="0" smtClean="0">
                          <a:effectLst/>
                          <a:latin typeface="Times New Roman" panose="02020603050405020304" pitchFamily="18" charset="0"/>
                          <a:cs typeface="Times New Roman" panose="02020603050405020304" pitchFamily="18" charset="0"/>
                        </a:rPr>
                        <a:t>20. Proximity to </a:t>
                      </a:r>
                      <a:r>
                        <a:rPr lang="en-US" sz="1400" dirty="0" err="1" smtClean="0">
                          <a:effectLst/>
                          <a:latin typeface="Times New Roman" panose="02020603050405020304" pitchFamily="18" charset="0"/>
                          <a:cs typeface="Times New Roman" panose="02020603050405020304" pitchFamily="18" charset="0"/>
                        </a:rPr>
                        <a:t>en</a:t>
                      </a:r>
                      <a:r>
                        <a:rPr lang="en-US" sz="1400" dirty="0" smtClean="0">
                          <a:effectLst/>
                          <a:latin typeface="Times New Roman" panose="02020603050405020304" pitchFamily="18" charset="0"/>
                          <a:cs typeface="Times New Roman" panose="02020603050405020304" pitchFamily="18" charset="0"/>
                        </a:rPr>
                        <a:t>-route storage or repair facilities;</a:t>
                      </a:r>
                    </a:p>
                    <a:p>
                      <a:pPr marL="0" lvl="2"/>
                      <a:r>
                        <a:rPr lang="en-US" sz="1400" dirty="0" smtClean="0">
                          <a:effectLst/>
                          <a:latin typeface="Times New Roman" panose="02020603050405020304" pitchFamily="18" charset="0"/>
                          <a:cs typeface="Times New Roman" panose="02020603050405020304" pitchFamily="18" charset="0"/>
                        </a:rPr>
                        <a:t>21. Known threats, including any non-public threat scenarios;</a:t>
                      </a:r>
                    </a:p>
                    <a:p>
                      <a:pPr marL="0" lvl="2"/>
                      <a:r>
                        <a:rPr lang="en-US" sz="1400" dirty="0" smtClean="0">
                          <a:effectLst/>
                          <a:latin typeface="Times New Roman" panose="02020603050405020304" pitchFamily="18" charset="0"/>
                          <a:cs typeface="Times New Roman" panose="02020603050405020304" pitchFamily="18" charset="0"/>
                        </a:rPr>
                        <a:t>22. Measures in place to address apparent safety and security risks;</a:t>
                      </a:r>
                    </a:p>
                    <a:p>
                      <a:pPr marL="0" lvl="2"/>
                      <a:r>
                        <a:rPr lang="en-US" sz="1400" dirty="0" smtClean="0">
                          <a:effectLst/>
                          <a:latin typeface="Times New Roman" panose="02020603050405020304" pitchFamily="18" charset="0"/>
                          <a:cs typeface="Times New Roman" panose="02020603050405020304" pitchFamily="18" charset="0"/>
                        </a:rPr>
                        <a:t>23. Availability of practicable alternative routes;</a:t>
                      </a:r>
                    </a:p>
                    <a:p>
                      <a:pPr marL="0" lvl="2"/>
                      <a:r>
                        <a:rPr lang="en-US" sz="1400" dirty="0" smtClean="0">
                          <a:effectLst/>
                          <a:latin typeface="Times New Roman" panose="02020603050405020304" pitchFamily="18" charset="0"/>
                          <a:cs typeface="Times New Roman" panose="02020603050405020304" pitchFamily="18" charset="0"/>
                        </a:rPr>
                        <a:t>24. Past incidents;</a:t>
                      </a:r>
                    </a:p>
                    <a:p>
                      <a:pPr marL="0" lvl="2"/>
                      <a:r>
                        <a:rPr lang="en-US" sz="1400" dirty="0" smtClean="0">
                          <a:effectLst/>
                          <a:latin typeface="Times New Roman" panose="02020603050405020304" pitchFamily="18" charset="0"/>
                          <a:cs typeface="Times New Roman" panose="02020603050405020304" pitchFamily="18" charset="0"/>
                        </a:rPr>
                        <a:t>25. Overall times in transit;</a:t>
                      </a:r>
                    </a:p>
                    <a:p>
                      <a:pPr marL="0" lvl="2"/>
                      <a:r>
                        <a:rPr lang="en-US" sz="1400" dirty="0" smtClean="0">
                          <a:effectLst/>
                          <a:latin typeface="Times New Roman" panose="02020603050405020304" pitchFamily="18" charset="0"/>
                          <a:cs typeface="Times New Roman" panose="02020603050405020304" pitchFamily="18" charset="0"/>
                        </a:rPr>
                        <a:t>26. Training and skill level of crews;</a:t>
                      </a:r>
                    </a:p>
                    <a:p>
                      <a:pPr marL="0" lvl="2"/>
                      <a:r>
                        <a:rPr lang="en-US" sz="1400" dirty="0" smtClean="0">
                          <a:effectLst/>
                          <a:latin typeface="Times New Roman" panose="02020603050405020304" pitchFamily="18" charset="0"/>
                          <a:cs typeface="Times New Roman" panose="02020603050405020304" pitchFamily="18" charset="0"/>
                        </a:rPr>
                        <a:t>27. Impact on rail network traffic and congestion;</a:t>
                      </a:r>
                    </a:p>
                    <a:p>
                      <a:pPr marL="0" lvl="2"/>
                      <a:r>
                        <a:rPr lang="en-US" sz="1400" dirty="0" smtClean="0">
                          <a:effectLst/>
                          <a:latin typeface="Times New Roman" panose="02020603050405020304" pitchFamily="18" charset="0"/>
                          <a:cs typeface="Times New Roman" panose="02020603050405020304" pitchFamily="18" charset="0"/>
                        </a:rPr>
                        <a:t>28. </a:t>
                      </a:r>
                      <a:r>
                        <a:rPr lang="en-US" sz="1400" dirty="0" err="1" smtClean="0">
                          <a:effectLst/>
                          <a:latin typeface="Times New Roman" panose="02020603050405020304" pitchFamily="18" charset="0"/>
                          <a:cs typeface="Times New Roman" panose="02020603050405020304" pitchFamily="18" charset="0"/>
                        </a:rPr>
                        <a:t>Geohazard</a:t>
                      </a:r>
                      <a:endParaRPr lang="en-US" sz="1400" dirty="0">
                        <a:effectLst/>
                        <a:latin typeface="Times New Roman" panose="02020603050405020304" pitchFamily="18" charset="0"/>
                        <a:cs typeface="Times New Roman" panose="02020603050405020304" pitchFamily="18" charset="0"/>
                      </a:endParaRPr>
                    </a:p>
                  </a:txBody>
                  <a:tcPr/>
                </a:tc>
              </a:tr>
            </a:tbl>
          </a:graphicData>
        </a:graphic>
      </p:graphicFrame>
      <p:sp>
        <p:nvSpPr>
          <p:cNvPr id="3" name="TextBox 2"/>
          <p:cNvSpPr txBox="1"/>
          <p:nvPr/>
        </p:nvSpPr>
        <p:spPr>
          <a:xfrm>
            <a:off x="2890615" y="1219200"/>
            <a:ext cx="3021981" cy="769441"/>
          </a:xfrm>
          <a:prstGeom prst="rect">
            <a:avLst/>
          </a:prstGeom>
          <a:noFill/>
        </p:spPr>
        <p:txBody>
          <a:bodyPr wrap="none" rtlCol="0">
            <a:spAutoFit/>
          </a:bodyPr>
          <a:lstStyle/>
          <a:p>
            <a:r>
              <a:rPr lang="en-US" sz="4400" u="sng" dirty="0" smtClean="0">
                <a:solidFill>
                  <a:schemeClr val="accent4"/>
                </a:solidFill>
                <a:latin typeface="Times New Roman" panose="02020603050405020304" pitchFamily="18" charset="0"/>
                <a:cs typeface="Times New Roman" panose="02020603050405020304" pitchFamily="18" charset="0"/>
              </a:rPr>
              <a:t>Risk Factors</a:t>
            </a:r>
            <a:endParaRPr lang="en-US" sz="4400" u="sng" dirty="0">
              <a:solidFill>
                <a:schemeClr val="accent4"/>
              </a:solidFill>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a:xfrm>
            <a:off x="457200" y="76200"/>
            <a:ext cx="8229600" cy="1143000"/>
          </a:xfrm>
        </p:spPr>
        <p:txBody>
          <a:bodyPr>
            <a:normAutofit/>
          </a:bodyPr>
          <a:lstStyle/>
          <a:p>
            <a:pPr lvl="0">
              <a:spcBef>
                <a:spcPts val="0"/>
              </a:spcBef>
            </a:pPr>
            <a:r>
              <a:rPr lang="en-US" sz="2800" b="0" dirty="0">
                <a:solidFill>
                  <a:prstClr val="black"/>
                </a:solidFill>
                <a:latin typeface="Times New Roman" panose="02020603050405020304" pitchFamily="18" charset="0"/>
                <a:ea typeface="+mn-ea"/>
                <a:cs typeface="Times New Roman" panose="02020603050405020304" pitchFamily="18" charset="0"/>
              </a:rPr>
              <a:t>Transport Canada</a:t>
            </a:r>
            <a:br>
              <a:rPr lang="en-US" sz="2800" b="0" dirty="0">
                <a:solidFill>
                  <a:prstClr val="black"/>
                </a:solidFill>
                <a:latin typeface="Times New Roman" panose="02020603050405020304" pitchFamily="18" charset="0"/>
                <a:ea typeface="+mn-ea"/>
                <a:cs typeface="Times New Roman" panose="02020603050405020304" pitchFamily="18" charset="0"/>
              </a:rPr>
            </a:br>
            <a:r>
              <a:rPr lang="en-US" sz="2800" b="0" dirty="0">
                <a:solidFill>
                  <a:prstClr val="black"/>
                </a:solidFill>
                <a:latin typeface="Times New Roman" panose="02020603050405020304" pitchFamily="18" charset="0"/>
                <a:ea typeface="+mn-ea"/>
                <a:cs typeface="Times New Roman" panose="02020603050405020304" pitchFamily="18" charset="0"/>
              </a:rPr>
              <a:t>Minister Order 14-01</a:t>
            </a:r>
          </a:p>
        </p:txBody>
      </p:sp>
    </p:spTree>
    <p:extLst>
      <p:ext uri="{BB962C8B-B14F-4D97-AF65-F5344CB8AC3E}">
        <p14:creationId xmlns:p14="http://schemas.microsoft.com/office/powerpoint/2010/main" val="20447524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Rail Routing - </a:t>
            </a:r>
            <a:r>
              <a:rPr lang="en-US" u="sng" dirty="0" smtClean="0">
                <a:solidFill>
                  <a:schemeClr val="tx1"/>
                </a:solidFill>
                <a:latin typeface="Times New Roman" panose="02020603050405020304" pitchFamily="18" charset="0"/>
                <a:cs typeface="Times New Roman" panose="02020603050405020304" pitchFamily="18" charset="0"/>
              </a:rPr>
              <a:t>Notification</a:t>
            </a:r>
            <a:endParaRPr lang="en-US" u="sng"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2133600"/>
            <a:ext cx="8229600" cy="3657600"/>
          </a:xfrm>
        </p:spPr>
        <p:txBody>
          <a:bodyPr>
            <a:normAutofit/>
          </a:bodyPr>
          <a:lstStyle/>
          <a:p>
            <a:r>
              <a:rPr lang="en-US" sz="2800" dirty="0" smtClean="0">
                <a:latin typeface="Times New Roman" panose="02020603050405020304" pitchFamily="18" charset="0"/>
                <a:cs typeface="Times New Roman" panose="02020603050405020304" pitchFamily="18" charset="0"/>
              </a:rPr>
              <a:t>Ensures that railroads notify State and/or regional fusion centers, and that State, local and tribal officials who contact a railroad to discuss routing decisions are provided appropriate contact information for the railroad in order to request information related to the routing of hazardous materials through their jurisdictions.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5355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Enhanced Braking</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Two way End of Train device</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Distributed Power (DP)</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Electronically Controlled Pneumatic Brakes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32D8C7C3-E639-4ADA-808E-14018BDDDAD8}" type="slidenum">
              <a:rPr lang="en-US" smtClean="0">
                <a:solidFill>
                  <a:prstClr val="black">
                    <a:tint val="75000"/>
                  </a:prstClr>
                </a:solidFill>
              </a:rPr>
              <a:pPr>
                <a:defRPr/>
              </a:pPr>
              <a:t>18</a:t>
            </a:fld>
            <a:endParaRPr lang="en-US" dirty="0">
              <a:solidFill>
                <a:prstClr val="black">
                  <a:tint val="75000"/>
                </a:prst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1295400"/>
            <a:ext cx="1524000" cy="229748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3774186"/>
            <a:ext cx="3054589" cy="2031302"/>
          </a:xfrm>
          <a:prstGeom prst="rect">
            <a:avLst/>
          </a:prstGeom>
        </p:spPr>
      </p:pic>
    </p:spTree>
    <p:extLst>
      <p:ext uri="{BB962C8B-B14F-4D97-AF65-F5344CB8AC3E}">
        <p14:creationId xmlns:p14="http://schemas.microsoft.com/office/powerpoint/2010/main" val="3004830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chemeClr val="tx1"/>
                </a:solidFill>
                <a:latin typeface="Times New Roman" panose="02020603050405020304" pitchFamily="18" charset="0"/>
                <a:cs typeface="Times New Roman" panose="02020603050405020304" pitchFamily="18" charset="0"/>
              </a:rPr>
              <a:t>Electronically Controlled Pneumatic (ECP) Braking Schedule</a:t>
            </a:r>
            <a:endParaRPr lang="en-US" sz="4000" dirty="0">
              <a:solidFill>
                <a:schemeClr val="tx1"/>
              </a:solidFill>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05655579"/>
              </p:ext>
            </p:extLst>
          </p:nvPr>
        </p:nvGraphicFramePr>
        <p:xfrm>
          <a:off x="457200" y="1600200"/>
          <a:ext cx="8229600" cy="3320415"/>
        </p:xfrm>
        <a:graphic>
          <a:graphicData uri="http://schemas.openxmlformats.org/drawingml/2006/table">
            <a:tbl>
              <a:tblPr/>
              <a:tblGrid>
                <a:gridCol w="3127248"/>
                <a:gridCol w="2880360"/>
                <a:gridCol w="2221992"/>
              </a:tblGrid>
              <a:tr h="710565">
                <a:tc>
                  <a:txBody>
                    <a:bodyPr/>
                    <a:lstStyle/>
                    <a:p>
                      <a:pPr algn="ctr" fontAlgn="b"/>
                      <a:r>
                        <a:rPr lang="en-US" sz="1800" b="0" i="0" u="none" strike="noStrike" dirty="0">
                          <a:solidFill>
                            <a:srgbClr val="000000"/>
                          </a:solidFill>
                          <a:effectLst/>
                          <a:latin typeface="Times New Roman" panose="02020603050405020304" pitchFamily="18" charset="0"/>
                          <a:cs typeface="Times New Roman" panose="02020603050405020304" pitchFamily="18" charset="0"/>
                        </a:rPr>
                        <a:t>All HHFTs</a:t>
                      </a:r>
                    </a:p>
                  </a:txBody>
                  <a:tcPr marL="9705" marR="970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cs typeface="Times New Roman" panose="02020603050405020304" pitchFamily="18" charset="0"/>
                        </a:rPr>
                        <a:t>Must have either EOT or DP braking </a:t>
                      </a:r>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functionality, speed restricted to 50 mph, 40 mph in HMTUA</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705" marR="970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cs typeface="Times New Roman" panose="02020603050405020304" pitchFamily="18" charset="0"/>
                        </a:rPr>
                        <a:t>Current</a:t>
                      </a:r>
                    </a:p>
                  </a:txBody>
                  <a:tcPr marL="9705" marR="970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1500">
                <a:tc>
                  <a:txBody>
                    <a:bodyPr/>
                    <a:lstStyle/>
                    <a:p>
                      <a:pPr algn="ctr" fontAlgn="b"/>
                      <a:endParaRPr lang="en-US" sz="18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HFFUT </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with 1 or more </a:t>
                      </a:r>
                      <a:endParaRPr lang="en-US" sz="18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loaded </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tank car containing a </a:t>
                      </a:r>
                      <a:endParaRPr lang="en-US" sz="18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Class </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3 PG I material</a:t>
                      </a:r>
                    </a:p>
                  </a:txBody>
                  <a:tcPr marL="9705" marR="970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cs typeface="Times New Roman" panose="02020603050405020304" pitchFamily="18" charset="0"/>
                        </a:rPr>
                        <a:t>Must have ECP braking, or </a:t>
                      </a:r>
                      <a:endParaRPr lang="en-US" sz="18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be </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restricted to 30 </a:t>
                      </a:r>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mph</a:t>
                      </a:r>
                    </a:p>
                    <a:p>
                      <a:pPr algn="ctr" fontAlgn="b"/>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705" marR="970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Times New Roman" panose="02020603050405020304" pitchFamily="18" charset="0"/>
                          <a:cs typeface="Times New Roman" panose="02020603050405020304" pitchFamily="18" charset="0"/>
                        </a:rPr>
                        <a:t>Prior to Jan. 1, 2021</a:t>
                      </a:r>
                    </a:p>
                  </a:txBody>
                  <a:tcPr marL="9705" marR="970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All HHFUTs</a:t>
                      </a:r>
                    </a:p>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any Class 3 materials)</a:t>
                      </a:r>
                    </a:p>
                  </a:txBody>
                  <a:tcPr marL="9705" marR="970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8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Must </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have ECP braking, or </a:t>
                      </a:r>
                      <a:endParaRPr lang="en-US" sz="18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be </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restricted to 30 </a:t>
                      </a:r>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mph</a:t>
                      </a:r>
                    </a:p>
                    <a:p>
                      <a:pPr algn="ctr" fontAlgn="b"/>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705" marR="970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Times New Roman" panose="02020603050405020304" pitchFamily="18" charset="0"/>
                          <a:cs typeface="Times New Roman" panose="02020603050405020304" pitchFamily="18" charset="0"/>
                        </a:rPr>
                        <a:t>Prior to </a:t>
                      </a:r>
                      <a:r>
                        <a:rPr lang="en-US" sz="1800" b="0" i="0" u="none" strike="noStrike" dirty="0" smtClean="0">
                          <a:solidFill>
                            <a:srgbClr val="000000"/>
                          </a:solidFill>
                          <a:effectLst/>
                          <a:latin typeface="Times New Roman" panose="02020603050405020304" pitchFamily="18" charset="0"/>
                          <a:cs typeface="Times New Roman" panose="02020603050405020304" pitchFamily="18" charset="0"/>
                        </a:rPr>
                        <a:t>May </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1, 2023</a:t>
                      </a:r>
                    </a:p>
                  </a:txBody>
                  <a:tcPr marL="9705" marR="970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917917741"/>
              </p:ext>
            </p:extLst>
          </p:nvPr>
        </p:nvGraphicFramePr>
        <p:xfrm>
          <a:off x="1143000" y="5029200"/>
          <a:ext cx="7162800" cy="640080"/>
        </p:xfrm>
        <a:graphic>
          <a:graphicData uri="http://schemas.openxmlformats.org/drawingml/2006/table">
            <a:tbl>
              <a:tblPr firstRow="1" bandRow="1">
                <a:tableStyleId>{2D5ABB26-0587-4C30-8999-92F81FD0307C}</a:tableStyleId>
              </a:tblPr>
              <a:tblGrid>
                <a:gridCol w="3581400"/>
                <a:gridCol w="3581400"/>
              </a:tblGrid>
              <a:tr h="370840">
                <a:tc>
                  <a:txBody>
                    <a:bodyPr/>
                    <a:lstStyle/>
                    <a:p>
                      <a:r>
                        <a:rPr lang="en-US" sz="1200" b="0" i="1" u="sng" dirty="0" smtClean="0">
                          <a:latin typeface="Times New Roman" panose="02020603050405020304" pitchFamily="18" charset="0"/>
                          <a:cs typeface="Times New Roman" panose="02020603050405020304" pitchFamily="18" charset="0"/>
                        </a:rPr>
                        <a:t>High Hazard</a:t>
                      </a:r>
                      <a:r>
                        <a:rPr lang="en-US" sz="1200" b="0" i="1" u="sng" baseline="0" dirty="0" smtClean="0">
                          <a:latin typeface="Times New Roman" panose="02020603050405020304" pitchFamily="18" charset="0"/>
                          <a:cs typeface="Times New Roman" panose="02020603050405020304" pitchFamily="18" charset="0"/>
                        </a:rPr>
                        <a:t> Flammable Liquid Trains </a:t>
                      </a:r>
                      <a:r>
                        <a:rPr lang="en-US" sz="1200" b="0" i="1" baseline="0" dirty="0" smtClean="0">
                          <a:latin typeface="Times New Roman" panose="02020603050405020304" pitchFamily="18" charset="0"/>
                          <a:cs typeface="Times New Roman" panose="02020603050405020304" pitchFamily="18" charset="0"/>
                        </a:rPr>
                        <a:t>–</a:t>
                      </a:r>
                    </a:p>
                    <a:p>
                      <a:r>
                        <a:rPr lang="en-US" sz="1200" b="0" i="1" dirty="0" smtClean="0">
                          <a:latin typeface="Times New Roman" panose="02020603050405020304" pitchFamily="18" charset="0"/>
                          <a:cs typeface="Times New Roman" panose="02020603050405020304" pitchFamily="18" charset="0"/>
                        </a:rPr>
                        <a:t>    ≥ 20 loaded cars in continuous</a:t>
                      </a:r>
                      <a:r>
                        <a:rPr lang="en-US" sz="1200" b="0" i="1" baseline="0" dirty="0" smtClean="0">
                          <a:latin typeface="Times New Roman" panose="02020603050405020304" pitchFamily="18" charset="0"/>
                          <a:cs typeface="Times New Roman" panose="02020603050405020304" pitchFamily="18" charset="0"/>
                        </a:rPr>
                        <a:t> block or</a:t>
                      </a:r>
                    </a:p>
                    <a:p>
                      <a:r>
                        <a:rPr lang="en-US" sz="1200" b="0" i="1" baseline="0" dirty="0" smtClean="0">
                          <a:latin typeface="Times New Roman" panose="02020603050405020304" pitchFamily="18" charset="0"/>
                          <a:cs typeface="Times New Roman" panose="02020603050405020304" pitchFamily="18" charset="0"/>
                        </a:rPr>
                        <a:t>    ≥ 35 loaded cars within train</a:t>
                      </a:r>
                      <a:endParaRPr lang="en-US" sz="1200" b="0" i="1" dirty="0">
                        <a:latin typeface="Times New Roman" panose="02020603050405020304" pitchFamily="18" charset="0"/>
                        <a:cs typeface="Times New Roman" panose="02020603050405020304" pitchFamily="18" charset="0"/>
                      </a:endParaRPr>
                    </a:p>
                  </a:txBody>
                  <a:tcPr/>
                </a:tc>
                <a:tc>
                  <a:txBody>
                    <a:bodyPr/>
                    <a:lstStyle/>
                    <a:p>
                      <a:r>
                        <a:rPr lang="en-US" sz="1200" b="0" i="1" u="sng" dirty="0" smtClean="0">
                          <a:latin typeface="Times New Roman" panose="02020603050405020304" pitchFamily="18" charset="0"/>
                          <a:cs typeface="Times New Roman" panose="02020603050405020304" pitchFamily="18" charset="0"/>
                        </a:rPr>
                        <a:t>High Hazard Flammable Liquid Unit Trains</a:t>
                      </a:r>
                      <a:r>
                        <a:rPr lang="en-US" sz="1200" b="0" i="1" u="sng" baseline="0" dirty="0" smtClean="0">
                          <a:latin typeface="Times New Roman" panose="02020603050405020304" pitchFamily="18" charset="0"/>
                          <a:cs typeface="Times New Roman" panose="02020603050405020304" pitchFamily="18" charset="0"/>
                        </a:rPr>
                        <a:t> </a:t>
                      </a:r>
                      <a:r>
                        <a:rPr lang="en-US" sz="1200" b="0" i="1" baseline="0" dirty="0" smtClean="0">
                          <a:latin typeface="Times New Roman" panose="02020603050405020304" pitchFamily="18" charset="0"/>
                          <a:cs typeface="Times New Roman" panose="02020603050405020304" pitchFamily="18" charset="0"/>
                        </a:rPr>
                        <a:t>– </a:t>
                      </a:r>
                    </a:p>
                    <a:p>
                      <a:r>
                        <a:rPr lang="en-US" sz="1200" b="0" i="1" baseline="0" dirty="0" smtClean="0">
                          <a:latin typeface="Times New Roman" panose="02020603050405020304" pitchFamily="18" charset="0"/>
                          <a:cs typeface="Times New Roman" panose="02020603050405020304" pitchFamily="18" charset="0"/>
                        </a:rPr>
                        <a:t>    ≥ 70 loaded cars within train traveling more                                than 30 mph</a:t>
                      </a:r>
                      <a:endParaRPr lang="en-US" sz="1200" b="0" i="1"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2657922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solidFill>
                <a:latin typeface="Times New Roman" panose="02020603050405020304" pitchFamily="18" charset="0"/>
                <a:cs typeface="Times New Roman" panose="02020603050405020304" pitchFamily="18" charset="0"/>
              </a:rPr>
              <a:t>Key Provisions of HM-151</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New TC &amp; DOT 117, 117 P and 117R tank car specifications</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Special Trains – HFFT and HFFUT</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Train Speed</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Proof of Classification</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Train &amp; Locomotive Safety</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Emergency Response</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Enhanced Braking</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Routing, Notification and Risk Assessments</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Taking Higher Risk Tank Cars Out of Service</a:t>
            </a:r>
          </a:p>
          <a:p>
            <a:pPr marL="514350" indent="-514350">
              <a:buFont typeface="+mj-lt"/>
              <a:buAutoNum type="arabicPeriod"/>
            </a:pPr>
            <a:r>
              <a:rPr lang="en-US" sz="2800" dirty="0" smtClean="0">
                <a:latin typeface="Times New Roman" panose="02020603050405020304" pitchFamily="18" charset="0"/>
                <a:cs typeface="Times New Roman" panose="02020603050405020304" pitchFamily="18" charset="0"/>
              </a:rPr>
              <a:t>Scheduling of New Tank Car Implementation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143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Times New Roman" panose="02020603050405020304" pitchFamily="18" charset="0"/>
                <a:cs typeface="Times New Roman" panose="02020603050405020304" pitchFamily="18" charset="0"/>
              </a:rPr>
              <a:t>Enhanced Braking</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4038599"/>
          </a:xfrm>
        </p:spPr>
        <p:txBody>
          <a:bodyPr>
            <a:noAutofit/>
          </a:bodyPr>
          <a:lstStyle/>
          <a:p>
            <a:r>
              <a:rPr lang="en-US" sz="2800" dirty="0" smtClean="0">
                <a:latin typeface="Times New Roman" panose="02020603050405020304" pitchFamily="18" charset="0"/>
                <a:cs typeface="Times New Roman" panose="02020603050405020304" pitchFamily="18" charset="0"/>
              </a:rPr>
              <a:t>Require HHFTs to have in place a functioning two-way End of Train (EOT) device or a Distributive Power (DP) braking system</a:t>
            </a:r>
          </a:p>
          <a:p>
            <a:r>
              <a:rPr lang="en-US" sz="2800" dirty="0" smtClean="0">
                <a:latin typeface="Times New Roman" panose="02020603050405020304" pitchFamily="18" charset="0"/>
                <a:cs typeface="Times New Roman" panose="02020603050405020304" pitchFamily="18" charset="0"/>
              </a:rPr>
              <a:t>Require any HHFUT transporting at least one PG I flammable liquid be operated with an Electronically Controlled Pneumatic (ECP) braking system by January 1, 2021</a:t>
            </a:r>
          </a:p>
          <a:p>
            <a:r>
              <a:rPr lang="en-US" sz="2800" dirty="0" smtClean="0">
                <a:latin typeface="Times New Roman" panose="02020603050405020304" pitchFamily="18" charset="0"/>
                <a:cs typeface="Times New Roman" panose="02020603050405020304" pitchFamily="18" charset="0"/>
              </a:rPr>
              <a:t>Require all other HHFUTs be operated with an ECP braking system by May 1, 2023</a:t>
            </a:r>
            <a:endParaRPr lang="en-US" sz="28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284060893"/>
              </p:ext>
            </p:extLst>
          </p:nvPr>
        </p:nvGraphicFramePr>
        <p:xfrm>
          <a:off x="1066800" y="5638800"/>
          <a:ext cx="7162800" cy="640080"/>
        </p:xfrm>
        <a:graphic>
          <a:graphicData uri="http://schemas.openxmlformats.org/drawingml/2006/table">
            <a:tbl>
              <a:tblPr firstRow="1" bandRow="1">
                <a:tableStyleId>{2D5ABB26-0587-4C30-8999-92F81FD0307C}</a:tableStyleId>
              </a:tblPr>
              <a:tblGrid>
                <a:gridCol w="3581400"/>
                <a:gridCol w="3581400"/>
              </a:tblGrid>
              <a:tr h="370840">
                <a:tc>
                  <a:txBody>
                    <a:bodyPr/>
                    <a:lstStyle/>
                    <a:p>
                      <a:r>
                        <a:rPr lang="en-US" sz="1200" b="0" i="1" u="sng" dirty="0" smtClean="0">
                          <a:latin typeface="Times New Roman" panose="02020603050405020304" pitchFamily="18" charset="0"/>
                          <a:cs typeface="Times New Roman" panose="02020603050405020304" pitchFamily="18" charset="0"/>
                        </a:rPr>
                        <a:t>High Hazard</a:t>
                      </a:r>
                      <a:r>
                        <a:rPr lang="en-US" sz="1200" b="0" i="1" u="sng" baseline="0" dirty="0" smtClean="0">
                          <a:latin typeface="Times New Roman" panose="02020603050405020304" pitchFamily="18" charset="0"/>
                          <a:cs typeface="Times New Roman" panose="02020603050405020304" pitchFamily="18" charset="0"/>
                        </a:rPr>
                        <a:t> Flammable Liquid Trains </a:t>
                      </a:r>
                      <a:r>
                        <a:rPr lang="en-US" sz="1200" b="0" i="1" baseline="0" dirty="0" smtClean="0">
                          <a:latin typeface="Times New Roman" panose="02020603050405020304" pitchFamily="18" charset="0"/>
                          <a:cs typeface="Times New Roman" panose="02020603050405020304" pitchFamily="18" charset="0"/>
                        </a:rPr>
                        <a:t>–</a:t>
                      </a:r>
                    </a:p>
                    <a:p>
                      <a:r>
                        <a:rPr lang="en-US" sz="1200" b="0" i="1" dirty="0" smtClean="0">
                          <a:latin typeface="Times New Roman" panose="02020603050405020304" pitchFamily="18" charset="0"/>
                          <a:cs typeface="Times New Roman" panose="02020603050405020304" pitchFamily="18" charset="0"/>
                        </a:rPr>
                        <a:t>    ≥ 20 loaded cars in continuous</a:t>
                      </a:r>
                      <a:r>
                        <a:rPr lang="en-US" sz="1200" b="0" i="1" baseline="0" dirty="0" smtClean="0">
                          <a:latin typeface="Times New Roman" panose="02020603050405020304" pitchFamily="18" charset="0"/>
                          <a:cs typeface="Times New Roman" panose="02020603050405020304" pitchFamily="18" charset="0"/>
                        </a:rPr>
                        <a:t> block or</a:t>
                      </a:r>
                    </a:p>
                    <a:p>
                      <a:r>
                        <a:rPr lang="en-US" sz="1200" b="0" i="1" baseline="0" dirty="0" smtClean="0">
                          <a:latin typeface="Times New Roman" panose="02020603050405020304" pitchFamily="18" charset="0"/>
                          <a:cs typeface="Times New Roman" panose="02020603050405020304" pitchFamily="18" charset="0"/>
                        </a:rPr>
                        <a:t>    ≥ 35 loaded cars within train</a:t>
                      </a:r>
                      <a:endParaRPr lang="en-US" sz="1200" b="0" i="1" dirty="0">
                        <a:latin typeface="Times New Roman" panose="02020603050405020304" pitchFamily="18" charset="0"/>
                        <a:cs typeface="Times New Roman" panose="02020603050405020304" pitchFamily="18" charset="0"/>
                      </a:endParaRPr>
                    </a:p>
                  </a:txBody>
                  <a:tcPr/>
                </a:tc>
                <a:tc>
                  <a:txBody>
                    <a:bodyPr/>
                    <a:lstStyle/>
                    <a:p>
                      <a:r>
                        <a:rPr lang="en-US" sz="1200" b="0" i="1" u="sng" dirty="0" smtClean="0">
                          <a:latin typeface="Times New Roman" panose="02020603050405020304" pitchFamily="18" charset="0"/>
                          <a:cs typeface="Times New Roman" panose="02020603050405020304" pitchFamily="18" charset="0"/>
                        </a:rPr>
                        <a:t>High Hazard Flammable Liquid Unit Trains</a:t>
                      </a:r>
                      <a:r>
                        <a:rPr lang="en-US" sz="1200" b="0" i="1" u="sng" baseline="0" dirty="0" smtClean="0">
                          <a:latin typeface="Times New Roman" panose="02020603050405020304" pitchFamily="18" charset="0"/>
                          <a:cs typeface="Times New Roman" panose="02020603050405020304" pitchFamily="18" charset="0"/>
                        </a:rPr>
                        <a:t> </a:t>
                      </a:r>
                      <a:r>
                        <a:rPr lang="en-US" sz="1200" b="0" i="1" baseline="0" dirty="0" smtClean="0">
                          <a:latin typeface="Times New Roman" panose="02020603050405020304" pitchFamily="18" charset="0"/>
                          <a:cs typeface="Times New Roman" panose="02020603050405020304" pitchFamily="18" charset="0"/>
                        </a:rPr>
                        <a:t>– </a:t>
                      </a:r>
                    </a:p>
                    <a:p>
                      <a:r>
                        <a:rPr lang="en-US" sz="1200" b="0" i="1" baseline="0" dirty="0" smtClean="0">
                          <a:latin typeface="Times New Roman" panose="02020603050405020304" pitchFamily="18" charset="0"/>
                          <a:cs typeface="Times New Roman" panose="02020603050405020304" pitchFamily="18" charset="0"/>
                        </a:rPr>
                        <a:t>    ≥ 70 loaded cars within train traveling more                                than 30 mph</a:t>
                      </a:r>
                      <a:endParaRPr lang="en-US" sz="1200" b="0" i="1"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0469779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latin typeface="Times New Roman" panose="02020603050405020304" pitchFamily="18" charset="0"/>
                <a:cs typeface="Times New Roman" panose="02020603050405020304" pitchFamily="18" charset="0"/>
              </a:rPr>
              <a:t>FRA Safety Advisory 2015-01*</a:t>
            </a:r>
            <a:endParaRPr lang="en-US" sz="40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5715000" cy="4525963"/>
          </a:xfrm>
        </p:spPr>
        <p:txBody>
          <a:bodyPr>
            <a:normAutofit fontScale="92500" lnSpcReduction="20000"/>
          </a:bodyPr>
          <a:lstStyle/>
          <a:p>
            <a:r>
              <a:rPr lang="en-US" sz="2800" dirty="0" smtClean="0">
                <a:latin typeface="Times New Roman" panose="02020603050405020304" pitchFamily="18" charset="0"/>
                <a:cs typeface="Times New Roman" panose="02020603050405020304" pitchFamily="18" charset="0"/>
              </a:rPr>
              <a:t>Recommends railroads continue to install Wheel Impact Load Detectors (WILDs) along routes used by HHFTs and lower the thresholds for actions to be taken when impacts are detected by WILDs in accordance with guidelines recommended by FRA</a:t>
            </a:r>
          </a:p>
          <a:p>
            <a:pPr marL="0" indent="0">
              <a:buNone/>
            </a:pP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Recommends that HHFTs that travel long distances should have mechanical and brake inspections conducted by “qualified mechanical inspectors”.</a:t>
            </a:r>
            <a:endParaRPr lang="en-US" sz="2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257800" y="6019800"/>
            <a:ext cx="3531801" cy="369332"/>
          </a:xfrm>
          <a:prstGeom prst="rect">
            <a:avLst/>
          </a:prstGeom>
          <a:noFill/>
        </p:spPr>
        <p:txBody>
          <a:bodyPr wrap="none" rtlCol="0">
            <a:spAutoFit/>
          </a:bodyPr>
          <a:lstStyle/>
          <a:p>
            <a:r>
              <a:rPr lang="en-US" dirty="0" smtClean="0">
                <a:solidFill>
                  <a:prstClr val="black"/>
                </a:solidFill>
                <a:latin typeface="Times New Roman" panose="02020603050405020304" pitchFamily="18" charset="0"/>
                <a:cs typeface="Times New Roman" panose="02020603050405020304" pitchFamily="18" charset="0"/>
              </a:rPr>
              <a:t>* Published in FR on April 27, 2015</a:t>
            </a:r>
            <a:endParaRPr lang="en-US" dirty="0">
              <a:solidFill>
                <a:prstClr val="black"/>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4600" y="2590800"/>
            <a:ext cx="2635489" cy="1752600"/>
          </a:xfrm>
          <a:prstGeom prst="rect">
            <a:avLst/>
          </a:prstGeom>
        </p:spPr>
      </p:pic>
    </p:spTree>
    <p:extLst>
      <p:ext uri="{BB962C8B-B14F-4D97-AF65-F5344CB8AC3E}">
        <p14:creationId xmlns:p14="http://schemas.microsoft.com/office/powerpoint/2010/main" val="32226158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latin typeface="Times New Roman" panose="02020603050405020304" pitchFamily="18" charset="0"/>
                <a:cs typeface="Times New Roman" panose="02020603050405020304" pitchFamily="18" charset="0"/>
              </a:rPr>
              <a:t>Taking Higher Risk Tank Cars </a:t>
            </a:r>
            <a:br>
              <a:rPr lang="en-US" dirty="0" smtClean="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Out of Service</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76400"/>
            <a:ext cx="8229600" cy="3962400"/>
          </a:xfrm>
        </p:spPr>
        <p:txBody>
          <a:bodyPr>
            <a:noAutofit/>
          </a:bodyPr>
          <a:lstStyle/>
          <a:p>
            <a:r>
              <a:rPr lang="en-US" sz="2600" u="sng" dirty="0" smtClean="0">
                <a:latin typeface="Times New Roman" panose="02020603050405020304" pitchFamily="18" charset="0"/>
                <a:cs typeface="Times New Roman" panose="02020603050405020304" pitchFamily="18" charset="0"/>
              </a:rPr>
              <a:t>Transport Canada’s Protective Direction No. 34</a:t>
            </a:r>
            <a:r>
              <a:rPr lang="en-US" sz="2600" dirty="0" smtClean="0">
                <a:latin typeface="Times New Roman" panose="02020603050405020304" pitchFamily="18" charset="0"/>
                <a:cs typeface="Times New Roman" panose="02020603050405020304" pitchFamily="18" charset="0"/>
              </a:rPr>
              <a:t>*</a:t>
            </a:r>
          </a:p>
          <a:p>
            <a:pPr lvl="1"/>
            <a:r>
              <a:rPr lang="en-US" sz="2600" dirty="0" smtClean="0">
                <a:latin typeface="Times New Roman" panose="02020603050405020304" pitchFamily="18" charset="0"/>
                <a:cs typeface="Times New Roman" panose="02020603050405020304" pitchFamily="18" charset="0"/>
              </a:rPr>
              <a:t>Removes older Class 111 and AAR 211 tank cars from dangerous goods service in Canada.</a:t>
            </a:r>
          </a:p>
          <a:p>
            <a:pPr lvl="1"/>
            <a:endParaRPr lang="en-US" sz="2600" dirty="0">
              <a:latin typeface="Times New Roman" panose="02020603050405020304" pitchFamily="18" charset="0"/>
              <a:cs typeface="Times New Roman" panose="02020603050405020304" pitchFamily="18" charset="0"/>
            </a:endParaRPr>
          </a:p>
          <a:p>
            <a:pPr lvl="1"/>
            <a:r>
              <a:rPr lang="en-US" sz="2600" dirty="0" smtClean="0">
                <a:latin typeface="Times New Roman" panose="02020603050405020304" pitchFamily="18" charset="0"/>
                <a:cs typeface="Times New Roman" panose="02020603050405020304" pitchFamily="18" charset="0"/>
              </a:rPr>
              <a:t>Made of ASTM A515 steel which poses a higher risk of failure, particularly under cold weather conditions.</a:t>
            </a:r>
          </a:p>
          <a:p>
            <a:pPr lvl="1"/>
            <a:endParaRPr lang="en-US" sz="2600" dirty="0">
              <a:latin typeface="Times New Roman" panose="02020603050405020304" pitchFamily="18" charset="0"/>
              <a:cs typeface="Times New Roman" panose="02020603050405020304" pitchFamily="18" charset="0"/>
            </a:endParaRPr>
          </a:p>
          <a:p>
            <a:pPr lvl="1"/>
            <a:r>
              <a:rPr lang="en-US" sz="2600" dirty="0" smtClean="0">
                <a:latin typeface="Times New Roman" panose="02020603050405020304" pitchFamily="18" charset="0"/>
                <a:cs typeface="Times New Roman" panose="02020603050405020304" pitchFamily="18" charset="0"/>
              </a:rPr>
              <a:t>U.S. DOT not taking similar regulatory action.</a:t>
            </a:r>
          </a:p>
        </p:txBody>
      </p:sp>
      <p:sp>
        <p:nvSpPr>
          <p:cNvPr id="4" name="TextBox 3"/>
          <p:cNvSpPr txBox="1"/>
          <p:nvPr/>
        </p:nvSpPr>
        <p:spPr>
          <a:xfrm>
            <a:off x="6705600" y="5867400"/>
            <a:ext cx="1697965"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 April 23, 2014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0261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2D8C7C3-E639-4ADA-808E-14018BDDDAD8}" type="slidenum">
              <a:rPr lang="en-US" smtClean="0">
                <a:solidFill>
                  <a:prstClr val="black">
                    <a:tint val="75000"/>
                  </a:prstClr>
                </a:solidFill>
              </a:rPr>
              <a:pPr>
                <a:defRPr/>
              </a:pPr>
              <a:t>23</a:t>
            </a:fld>
            <a:endParaRPr lang="en-US" dirty="0">
              <a:solidFill>
                <a:prstClr val="black">
                  <a:tint val="75000"/>
                </a:prstClr>
              </a:solidFill>
            </a:endParaRPr>
          </a:p>
        </p:txBody>
      </p:sp>
      <p:sp>
        <p:nvSpPr>
          <p:cNvPr id="5" name="TextBox 4"/>
          <p:cNvSpPr txBox="1"/>
          <p:nvPr/>
        </p:nvSpPr>
        <p:spPr>
          <a:xfrm>
            <a:off x="1942110" y="2133600"/>
            <a:ext cx="809837" cy="1200329"/>
          </a:xfrm>
          <a:prstGeom prst="rect">
            <a:avLst/>
          </a:prstGeom>
          <a:noFill/>
        </p:spPr>
        <p:txBody>
          <a:bodyPr wrap="none" rtlCol="0">
            <a:spAutoFit/>
          </a:bodyPr>
          <a:lstStyle/>
          <a:p>
            <a:r>
              <a:rPr lang="en-US" sz="7200" dirty="0" smtClean="0">
                <a:solidFill>
                  <a:prstClr val="black"/>
                </a:solidFill>
                <a:latin typeface="Script MT Bold" panose="03040602040607080904" pitchFamily="66" charset="0"/>
              </a:rPr>
              <a:t>T</a:t>
            </a:r>
            <a:endParaRPr lang="en-US" sz="7200" dirty="0">
              <a:solidFill>
                <a:prstClr val="black"/>
              </a:solidFill>
              <a:latin typeface="Script MT Bold" panose="03040602040607080904" pitchFamily="66" charset="0"/>
            </a:endParaRPr>
          </a:p>
        </p:txBody>
      </p:sp>
      <p:sp>
        <p:nvSpPr>
          <p:cNvPr id="6" name="TextBox 5"/>
          <p:cNvSpPr txBox="1"/>
          <p:nvPr/>
        </p:nvSpPr>
        <p:spPr>
          <a:xfrm>
            <a:off x="2438400" y="2133599"/>
            <a:ext cx="627095" cy="1200329"/>
          </a:xfrm>
          <a:prstGeom prst="rect">
            <a:avLst/>
          </a:prstGeom>
          <a:noFill/>
        </p:spPr>
        <p:txBody>
          <a:bodyPr wrap="none" rtlCol="0">
            <a:spAutoFit/>
          </a:bodyPr>
          <a:lstStyle/>
          <a:p>
            <a:r>
              <a:rPr lang="en-US" sz="7200" dirty="0">
                <a:solidFill>
                  <a:prstClr val="black"/>
                </a:solidFill>
                <a:latin typeface="Script MT Bold" panose="03040602040607080904" pitchFamily="66" charset="0"/>
              </a:rPr>
              <a:t>h</a:t>
            </a:r>
          </a:p>
        </p:txBody>
      </p:sp>
      <p:sp>
        <p:nvSpPr>
          <p:cNvPr id="7" name="TextBox 6"/>
          <p:cNvSpPr txBox="1"/>
          <p:nvPr/>
        </p:nvSpPr>
        <p:spPr>
          <a:xfrm>
            <a:off x="2864263" y="2133598"/>
            <a:ext cx="665567" cy="1200329"/>
          </a:xfrm>
          <a:prstGeom prst="rect">
            <a:avLst/>
          </a:prstGeom>
          <a:noFill/>
        </p:spPr>
        <p:txBody>
          <a:bodyPr wrap="none" rtlCol="0">
            <a:spAutoFit/>
          </a:bodyPr>
          <a:lstStyle/>
          <a:p>
            <a:r>
              <a:rPr lang="en-US" sz="7200" dirty="0" smtClean="0">
                <a:solidFill>
                  <a:prstClr val="black"/>
                </a:solidFill>
                <a:latin typeface="Script MT Bold" panose="03040602040607080904" pitchFamily="66" charset="0"/>
              </a:rPr>
              <a:t>a</a:t>
            </a:r>
            <a:endParaRPr lang="en-US" sz="7200" dirty="0">
              <a:solidFill>
                <a:prstClr val="black"/>
              </a:solidFill>
              <a:latin typeface="Script MT Bold" panose="03040602040607080904" pitchFamily="66" charset="0"/>
            </a:endParaRPr>
          </a:p>
        </p:txBody>
      </p:sp>
      <p:sp>
        <p:nvSpPr>
          <p:cNvPr id="8" name="TextBox 7"/>
          <p:cNvSpPr txBox="1"/>
          <p:nvPr/>
        </p:nvSpPr>
        <p:spPr>
          <a:xfrm>
            <a:off x="3352800" y="2133597"/>
            <a:ext cx="627095" cy="1200329"/>
          </a:xfrm>
          <a:prstGeom prst="rect">
            <a:avLst/>
          </a:prstGeom>
          <a:noFill/>
        </p:spPr>
        <p:txBody>
          <a:bodyPr wrap="none" rtlCol="0">
            <a:spAutoFit/>
          </a:bodyPr>
          <a:lstStyle/>
          <a:p>
            <a:r>
              <a:rPr lang="en-US" sz="7200" dirty="0" smtClean="0">
                <a:solidFill>
                  <a:prstClr val="black"/>
                </a:solidFill>
                <a:latin typeface="Script MT Bold" panose="03040602040607080904" pitchFamily="66" charset="0"/>
              </a:rPr>
              <a:t>n</a:t>
            </a:r>
            <a:endParaRPr lang="en-US" sz="7200" dirty="0">
              <a:solidFill>
                <a:prstClr val="black"/>
              </a:solidFill>
              <a:latin typeface="Script MT Bold" panose="03040602040607080904" pitchFamily="66" charset="0"/>
            </a:endParaRPr>
          </a:p>
        </p:txBody>
      </p:sp>
      <p:sp>
        <p:nvSpPr>
          <p:cNvPr id="9" name="TextBox 8"/>
          <p:cNvSpPr txBox="1"/>
          <p:nvPr/>
        </p:nvSpPr>
        <p:spPr>
          <a:xfrm>
            <a:off x="3807151" y="2133596"/>
            <a:ext cx="627095" cy="1200329"/>
          </a:xfrm>
          <a:prstGeom prst="rect">
            <a:avLst/>
          </a:prstGeom>
          <a:noFill/>
        </p:spPr>
        <p:txBody>
          <a:bodyPr wrap="none" rtlCol="0">
            <a:spAutoFit/>
          </a:bodyPr>
          <a:lstStyle/>
          <a:p>
            <a:r>
              <a:rPr lang="en-US" sz="7200" dirty="0">
                <a:solidFill>
                  <a:prstClr val="black"/>
                </a:solidFill>
                <a:latin typeface="Script MT Bold" panose="03040602040607080904" pitchFamily="66" charset="0"/>
              </a:rPr>
              <a:t>k</a:t>
            </a:r>
          </a:p>
        </p:txBody>
      </p:sp>
      <p:sp>
        <p:nvSpPr>
          <p:cNvPr id="10" name="TextBox 9"/>
          <p:cNvSpPr txBox="1"/>
          <p:nvPr/>
        </p:nvSpPr>
        <p:spPr>
          <a:xfrm>
            <a:off x="4920953" y="2133595"/>
            <a:ext cx="886781" cy="1200329"/>
          </a:xfrm>
          <a:prstGeom prst="rect">
            <a:avLst/>
          </a:prstGeom>
          <a:noFill/>
        </p:spPr>
        <p:txBody>
          <a:bodyPr wrap="none" rtlCol="0">
            <a:spAutoFit/>
          </a:bodyPr>
          <a:lstStyle/>
          <a:p>
            <a:r>
              <a:rPr lang="en-US" sz="7200" dirty="0" smtClean="0">
                <a:solidFill>
                  <a:prstClr val="black"/>
                </a:solidFill>
                <a:latin typeface="Script MT Bold" panose="03040602040607080904" pitchFamily="66" charset="0"/>
              </a:rPr>
              <a:t>Y</a:t>
            </a:r>
            <a:endParaRPr lang="en-US" sz="7200" dirty="0">
              <a:solidFill>
                <a:prstClr val="black"/>
              </a:solidFill>
              <a:latin typeface="Script MT Bold" panose="03040602040607080904" pitchFamily="66" charset="0"/>
            </a:endParaRPr>
          </a:p>
        </p:txBody>
      </p:sp>
      <p:sp>
        <p:nvSpPr>
          <p:cNvPr id="11" name="TextBox 10"/>
          <p:cNvSpPr txBox="1"/>
          <p:nvPr/>
        </p:nvSpPr>
        <p:spPr>
          <a:xfrm>
            <a:off x="5608177" y="2180092"/>
            <a:ext cx="588623" cy="1200329"/>
          </a:xfrm>
          <a:prstGeom prst="rect">
            <a:avLst/>
          </a:prstGeom>
          <a:noFill/>
        </p:spPr>
        <p:txBody>
          <a:bodyPr wrap="none" rtlCol="0">
            <a:spAutoFit/>
          </a:bodyPr>
          <a:lstStyle/>
          <a:p>
            <a:r>
              <a:rPr lang="en-US" sz="7200" dirty="0">
                <a:solidFill>
                  <a:prstClr val="black"/>
                </a:solidFill>
                <a:latin typeface="Script MT Bold" panose="03040602040607080904" pitchFamily="66" charset="0"/>
              </a:rPr>
              <a:t>o</a:t>
            </a:r>
          </a:p>
        </p:txBody>
      </p:sp>
      <p:sp>
        <p:nvSpPr>
          <p:cNvPr id="12" name="TextBox 11"/>
          <p:cNvSpPr txBox="1"/>
          <p:nvPr/>
        </p:nvSpPr>
        <p:spPr>
          <a:xfrm>
            <a:off x="6019800" y="2146878"/>
            <a:ext cx="665567" cy="1200329"/>
          </a:xfrm>
          <a:prstGeom prst="rect">
            <a:avLst/>
          </a:prstGeom>
          <a:noFill/>
        </p:spPr>
        <p:txBody>
          <a:bodyPr wrap="none" rtlCol="0">
            <a:spAutoFit/>
          </a:bodyPr>
          <a:lstStyle/>
          <a:p>
            <a:r>
              <a:rPr lang="en-US" sz="7200" dirty="0" smtClean="0">
                <a:solidFill>
                  <a:prstClr val="black"/>
                </a:solidFill>
                <a:latin typeface="Script MT Bold" panose="03040602040607080904" pitchFamily="66" charset="0"/>
              </a:rPr>
              <a:t>u</a:t>
            </a:r>
            <a:endParaRPr lang="en-US" sz="7200" dirty="0">
              <a:solidFill>
                <a:prstClr val="black"/>
              </a:solidFill>
              <a:latin typeface="Script MT Bold" panose="03040602040607080904" pitchFamily="66" charset="0"/>
            </a:endParaRPr>
          </a:p>
        </p:txBody>
      </p:sp>
      <p:sp>
        <p:nvSpPr>
          <p:cNvPr id="13" name="TextBox 12"/>
          <p:cNvSpPr txBox="1"/>
          <p:nvPr/>
        </p:nvSpPr>
        <p:spPr>
          <a:xfrm>
            <a:off x="6858000" y="2133594"/>
            <a:ext cx="1079142" cy="1200329"/>
          </a:xfrm>
          <a:prstGeom prst="rect">
            <a:avLst/>
          </a:prstGeom>
          <a:noFill/>
        </p:spPr>
        <p:txBody>
          <a:bodyPr wrap="none" rtlCol="0">
            <a:spAutoFit/>
          </a:bodyPr>
          <a:lstStyle/>
          <a:p>
            <a:r>
              <a:rPr lang="en-US" sz="7200" dirty="0" smtClean="0">
                <a:solidFill>
                  <a:prstClr val="black"/>
                </a:solidFill>
                <a:latin typeface="Script MT Bold" panose="03040602040607080904" pitchFamily="66" charset="0"/>
              </a:rPr>
              <a:t>!!!</a:t>
            </a:r>
            <a:endParaRPr lang="en-US" sz="7200" dirty="0">
              <a:solidFill>
                <a:prstClr val="black"/>
              </a:solidFill>
              <a:latin typeface="Script MT Bold" panose="03040602040607080904" pitchFamily="66" charset="0"/>
            </a:endParaRPr>
          </a:p>
        </p:txBody>
      </p:sp>
    </p:spTree>
    <p:extLst>
      <p:ext uri="{BB962C8B-B14F-4D97-AF65-F5344CB8AC3E}">
        <p14:creationId xmlns:p14="http://schemas.microsoft.com/office/powerpoint/2010/main" val="38587485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Effect transition="in" filter="fade">
                                      <p:cBhvr>
                                        <p:cTn id="27" dur="500"/>
                                        <p:tgtEl>
                                          <p:spTgt spid="8"/>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fltVal val="0"/>
                                          </p:val>
                                        </p:tav>
                                        <p:tav tm="100000">
                                          <p:val>
                                            <p:strVal val="#ppt_h"/>
                                          </p:val>
                                        </p:tav>
                                      </p:tavLst>
                                    </p:anim>
                                    <p:animEffect transition="in" filter="fade">
                                      <p:cBhvr>
                                        <p:cTn id="39" dur="500"/>
                                        <p:tgtEl>
                                          <p:spTgt spid="10"/>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fltVal val="0"/>
                                          </p:val>
                                        </p:tav>
                                        <p:tav tm="100000">
                                          <p:val>
                                            <p:strVal val="#ppt_w"/>
                                          </p:val>
                                        </p:tav>
                                      </p:tavLst>
                                    </p:anim>
                                    <p:anim calcmode="lin" valueType="num">
                                      <p:cBhvr>
                                        <p:cTn id="44" dur="500" fill="hold"/>
                                        <p:tgtEl>
                                          <p:spTgt spid="11"/>
                                        </p:tgtEl>
                                        <p:attrNameLst>
                                          <p:attrName>ppt_h</p:attrName>
                                        </p:attrNameLst>
                                      </p:cBhvr>
                                      <p:tavLst>
                                        <p:tav tm="0">
                                          <p:val>
                                            <p:fltVal val="0"/>
                                          </p:val>
                                        </p:tav>
                                        <p:tav tm="100000">
                                          <p:val>
                                            <p:strVal val="#ppt_h"/>
                                          </p:val>
                                        </p:tav>
                                      </p:tavLst>
                                    </p:anim>
                                    <p:animEffect transition="in" filter="fade">
                                      <p:cBhvr>
                                        <p:cTn id="45" dur="500"/>
                                        <p:tgtEl>
                                          <p:spTgt spid="11"/>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par>
                          <p:cTn id="52" fill="hold">
                            <p:stCondLst>
                              <p:cond delay="4000"/>
                            </p:stCondLst>
                            <p:childTnLst>
                              <p:par>
                                <p:cTn id="53" presetID="45" presetClass="entr" presetSubtype="0"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2000"/>
                                        <p:tgtEl>
                                          <p:spTgt spid="13"/>
                                        </p:tgtEl>
                                      </p:cBhvr>
                                    </p:animEffect>
                                    <p:anim calcmode="lin" valueType="num">
                                      <p:cBhvr>
                                        <p:cTn id="56" dur="2000" fill="hold"/>
                                        <p:tgtEl>
                                          <p:spTgt spid="13"/>
                                        </p:tgtEl>
                                        <p:attrNameLst>
                                          <p:attrName>ppt_w</p:attrName>
                                        </p:attrNameLst>
                                      </p:cBhvr>
                                      <p:tavLst>
                                        <p:tav tm="0" fmla="#ppt_w*sin(2.5*pi*$)">
                                          <p:val>
                                            <p:fltVal val="0"/>
                                          </p:val>
                                        </p:tav>
                                        <p:tav tm="100000">
                                          <p:val>
                                            <p:fltVal val="1"/>
                                          </p:val>
                                        </p:tav>
                                      </p:tavLst>
                                    </p:anim>
                                    <p:anim calcmode="lin" valueType="num">
                                      <p:cBhvr>
                                        <p:cTn id="57" dur="2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New Tank Car Specs</a:t>
            </a:r>
            <a:endParaRPr lang="en-US"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a:xfrm>
            <a:off x="685800" y="2209800"/>
            <a:ext cx="7772400" cy="2819400"/>
          </a:xfrm>
        </p:spPr>
        <p:txBody>
          <a:bodyPr>
            <a:normAutofit fontScale="92500"/>
          </a:bodyPr>
          <a:lstStyle/>
          <a:p>
            <a:r>
              <a:rPr lang="en-US" sz="4800" dirty="0" smtClean="0"/>
              <a:t>DOT 117</a:t>
            </a:r>
          </a:p>
          <a:p>
            <a:r>
              <a:rPr lang="en-US" sz="4800" dirty="0" smtClean="0"/>
              <a:t>DOT 117R (Retrofit)</a:t>
            </a:r>
          </a:p>
          <a:p>
            <a:r>
              <a:rPr lang="en-US" sz="4800" dirty="0" smtClean="0"/>
              <a:t>DOT 117P (Performance)</a:t>
            </a:r>
            <a:endParaRPr lang="en-US" sz="4800" dirty="0"/>
          </a:p>
        </p:txBody>
      </p:sp>
    </p:spTree>
    <p:extLst>
      <p:ext uri="{BB962C8B-B14F-4D97-AF65-F5344CB8AC3E}">
        <p14:creationId xmlns:p14="http://schemas.microsoft.com/office/powerpoint/2010/main" val="71266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57200"/>
            <a:ext cx="7255677" cy="57633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006294" y="6249003"/>
            <a:ext cx="7468583" cy="338554"/>
          </a:xfrm>
          <a:prstGeom prst="rect">
            <a:avLst/>
          </a:prstGeom>
          <a:noFill/>
        </p:spPr>
        <p:txBody>
          <a:bodyPr wrap="none" rtlCol="0">
            <a:spAutoFit/>
          </a:bodyPr>
          <a:lstStyle/>
          <a:p>
            <a:r>
              <a:rPr lang="en-US" sz="1600" dirty="0" smtClean="0">
                <a:latin typeface="Times New Roman" panose="02020603050405020304" pitchFamily="18" charset="0"/>
                <a:cs typeface="Times New Roman" panose="02020603050405020304" pitchFamily="18" charset="0"/>
              </a:rPr>
              <a:t>* New tank cars built after 10/1/2015 must meet DOT 117 design or performance criteria</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7889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Retrofit Requirements</a:t>
            </a:r>
            <a:endParaRPr lang="en-US"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half" idx="2"/>
          </p:nvPr>
        </p:nvSpPr>
        <p:spPr>
          <a:xfrm>
            <a:off x="4648200" y="1600200"/>
            <a:ext cx="4191000" cy="4525963"/>
          </a:xfrm>
        </p:spPr>
        <p:txBody>
          <a:bodyPr>
            <a:normAutofit/>
          </a:bodyPr>
          <a:lstStyle/>
          <a:p>
            <a:r>
              <a:rPr lang="en-US" sz="2400" u="sng" dirty="0" smtClean="0">
                <a:latin typeface="Times New Roman" panose="02020603050405020304" pitchFamily="18" charset="0"/>
                <a:cs typeface="Times New Roman" panose="02020603050405020304" pitchFamily="18" charset="0"/>
              </a:rPr>
              <a:t>DOT 117R</a:t>
            </a:r>
          </a:p>
          <a:p>
            <a:pPr lvl="1"/>
            <a:r>
              <a:rPr lang="en-US" sz="1800" dirty="0" smtClean="0">
                <a:latin typeface="Times New Roman" panose="02020603050405020304" pitchFamily="18" charset="0"/>
                <a:cs typeface="Times New Roman" panose="02020603050405020304" pitchFamily="18" charset="0"/>
              </a:rPr>
              <a:t>Allows 7/16” shell thickness with steel authorized by regulation at the time of construction.</a:t>
            </a:r>
          </a:p>
          <a:p>
            <a:pPr lvl="2"/>
            <a:r>
              <a:rPr lang="en-US" sz="1800" dirty="0" smtClean="0">
                <a:latin typeface="Times New Roman" panose="02020603050405020304" pitchFamily="18" charset="0"/>
                <a:cs typeface="Times New Roman" panose="02020603050405020304" pitchFamily="18" charset="0"/>
              </a:rPr>
              <a:t>Add 11-gauge steel jacket over thermal protection system</a:t>
            </a:r>
          </a:p>
          <a:p>
            <a:pPr lvl="2"/>
            <a:endParaRPr lang="en-US" sz="14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Add ½” Full Head Shield</a:t>
            </a:r>
          </a:p>
          <a:p>
            <a:pPr lvl="1"/>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Allows top and bottom fittings as equipped at time of construction</a:t>
            </a:r>
          </a:p>
          <a:p>
            <a:pPr marL="457200" lvl="1" indent="0">
              <a:buNone/>
            </a:pP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ECP Braking</a:t>
            </a:r>
            <a:endParaRPr lang="en-US" sz="1800" dirty="0">
              <a:latin typeface="Times New Roman" panose="02020603050405020304" pitchFamily="18" charset="0"/>
              <a:cs typeface="Times New Roman" panose="02020603050405020304" pitchFamily="18" charset="0"/>
            </a:endParaRPr>
          </a:p>
        </p:txBody>
      </p:sp>
      <p:pic>
        <p:nvPicPr>
          <p:cNvPr id="1027" name="Picture 3"/>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4038600" cy="2404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81000" y="4724400"/>
            <a:ext cx="4423006" cy="923330"/>
          </a:xfrm>
          <a:prstGeom prst="rect">
            <a:avLst/>
          </a:prstGeom>
          <a:noFill/>
        </p:spPr>
        <p:txBody>
          <a:bodyPr wrap="none" rtlCol="0">
            <a:spAutoFit/>
          </a:bodyPr>
          <a:lstStyle/>
          <a:p>
            <a:pPr marL="285750" indent="-285750">
              <a:buFontTx/>
              <a:buChar char="-"/>
            </a:pPr>
            <a:r>
              <a:rPr lang="en-US" dirty="0" smtClean="0">
                <a:latin typeface="Times New Roman" panose="02020603050405020304" pitchFamily="18" charset="0"/>
                <a:cs typeface="Times New Roman" panose="02020603050405020304" pitchFamily="18" charset="0"/>
              </a:rPr>
              <a:t>Upgrade PRV if needed</a:t>
            </a:r>
          </a:p>
          <a:p>
            <a:pPr marL="285750" indent="-285750">
              <a:buFontTx/>
              <a:buChar char="-"/>
            </a:pPr>
            <a:endParaRPr lang="en-US" dirty="0">
              <a:latin typeface="Times New Roman" panose="02020603050405020304" pitchFamily="18" charset="0"/>
              <a:cs typeface="Times New Roman" panose="02020603050405020304" pitchFamily="18" charset="0"/>
            </a:endParaRPr>
          </a:p>
          <a:p>
            <a:pPr marL="285750" indent="-285750">
              <a:buFontTx/>
              <a:buChar char="-"/>
            </a:pPr>
            <a:r>
              <a:rPr lang="en-US" dirty="0" smtClean="0">
                <a:latin typeface="Times New Roman" panose="02020603050405020304" pitchFamily="18" charset="0"/>
                <a:cs typeface="Times New Roman" panose="02020603050405020304" pitchFamily="18" charset="0"/>
              </a:rPr>
              <a:t>Bottom valve protections against actuation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1831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944562"/>
          </a:xfrm>
        </p:spPr>
        <p:txBody>
          <a:bodyPr/>
          <a:lstStyle/>
          <a:p>
            <a:r>
              <a:rPr lang="en-US" dirty="0" smtClean="0">
                <a:latin typeface="Times New Roman" panose="02020603050405020304" pitchFamily="18" charset="0"/>
                <a:cs typeface="Times New Roman" panose="02020603050405020304" pitchFamily="18" charset="0"/>
              </a:rPr>
              <a:t>Retrofit Timeline</a:t>
            </a:r>
            <a:endParaRPr lang="en-US" dirty="0">
              <a:latin typeface="Times New Roman" panose="02020603050405020304" pitchFamily="18" charset="0"/>
              <a:cs typeface="Times New Roman" panose="02020603050405020304" pitchFamily="18"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066800"/>
            <a:ext cx="8077623" cy="5184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6428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DOT 117P</a:t>
            </a:r>
            <a:endParaRPr lang="en-US"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a:xfrm>
            <a:off x="457200" y="1524000"/>
            <a:ext cx="8229600" cy="4525963"/>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Same as the DOT 117 except:</a:t>
            </a:r>
          </a:p>
          <a:p>
            <a:pPr lvl="1"/>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Shell and jacket thickness could be less provided that it incorporates some type of protection or energy absorption systems on the shell and heads.</a:t>
            </a:r>
          </a:p>
          <a:p>
            <a:pPr lvl="1"/>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Must be capable of resisting a side impact of 12 mph and a head impact of 18 mph from a 12 x 12 inch impactor weight 286,000 pounds.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913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spect="1"/>
          </p:cNvSpPr>
          <p:nvPr/>
        </p:nvSpPr>
        <p:spPr>
          <a:xfrm>
            <a:off x="1371600" y="1752600"/>
            <a:ext cx="6324600" cy="3477875"/>
          </a:xfrm>
          <a:prstGeom prst="rect">
            <a:avLst/>
          </a:prstGeom>
        </p:spPr>
        <p:txBody>
          <a:bodyPr wrap="square">
            <a:spAutoFit/>
          </a:bodyPr>
          <a:lstStyle/>
          <a:p>
            <a:pPr algn="ctr"/>
            <a:r>
              <a:rPr lang="en-US" sz="4400" b="1" dirty="0">
                <a:solidFill>
                  <a:prstClr val="black"/>
                </a:solidFill>
                <a:ea typeface="+mj-ea"/>
                <a:cs typeface="+mj-cs"/>
              </a:rPr>
              <a:t>Operational </a:t>
            </a:r>
            <a:r>
              <a:rPr lang="en-US" sz="4400" b="1" dirty="0" smtClean="0">
                <a:solidFill>
                  <a:prstClr val="black"/>
                </a:solidFill>
                <a:ea typeface="+mj-ea"/>
                <a:cs typeface="+mj-cs"/>
              </a:rPr>
              <a:t>Controls</a:t>
            </a:r>
          </a:p>
          <a:p>
            <a:pPr algn="ctr"/>
            <a:r>
              <a:rPr lang="en-US" sz="4400" b="1" dirty="0" smtClean="0">
                <a:solidFill>
                  <a:prstClr val="black"/>
                </a:solidFill>
                <a:ea typeface="+mj-ea"/>
                <a:cs typeface="+mj-cs"/>
              </a:rPr>
              <a:t>For</a:t>
            </a:r>
          </a:p>
          <a:p>
            <a:pPr algn="ctr"/>
            <a:r>
              <a:rPr lang="en-US" sz="4400" b="1" dirty="0" smtClean="0">
                <a:solidFill>
                  <a:prstClr val="black"/>
                </a:solidFill>
                <a:ea typeface="+mj-ea"/>
                <a:cs typeface="+mj-cs"/>
              </a:rPr>
              <a:t>High-Hazard</a:t>
            </a:r>
          </a:p>
          <a:p>
            <a:pPr algn="ctr"/>
            <a:r>
              <a:rPr lang="en-US" sz="4400" b="1" dirty="0" smtClean="0">
                <a:solidFill>
                  <a:prstClr val="black"/>
                </a:solidFill>
                <a:ea typeface="+mj-ea"/>
                <a:cs typeface="+mj-cs"/>
              </a:rPr>
              <a:t>Flammable Trains</a:t>
            </a:r>
          </a:p>
          <a:p>
            <a:pPr algn="ctr"/>
            <a:r>
              <a:rPr lang="en-US" sz="4400" b="1" dirty="0" smtClean="0">
                <a:solidFill>
                  <a:prstClr val="black"/>
                </a:solidFill>
                <a:latin typeface="Times New Roman" panose="02020603050405020304" pitchFamily="18" charset="0"/>
                <a:cs typeface="Times New Roman" panose="02020603050405020304" pitchFamily="18" charset="0"/>
              </a:rPr>
              <a:t>(HHFT)</a:t>
            </a:r>
            <a:endParaRPr lang="en-US" sz="4400" dirty="0">
              <a:latin typeface="Times New Roman" panose="02020603050405020304" pitchFamily="18" charset="0"/>
              <a:cs typeface="Times New Roman" panose="02020603050405020304" pitchFamily="18" charset="0"/>
            </a:endParaRPr>
          </a:p>
        </p:txBody>
      </p:sp>
      <p:sp>
        <p:nvSpPr>
          <p:cNvPr id="7" name="Title 6"/>
          <p:cNvSpPr>
            <a:spLocks noGrp="1"/>
          </p:cNvSpPr>
          <p:nvPr>
            <p:ph type="title"/>
          </p:nvPr>
        </p:nvSpPr>
        <p:spPr>
          <a:xfrm>
            <a:off x="457200" y="181598"/>
            <a:ext cx="8229600" cy="1143000"/>
          </a:xfrm>
        </p:spPr>
        <p:txBody>
          <a:bodyPr/>
          <a:lstStyle/>
          <a:p>
            <a:endParaRPr lang="en-US"/>
          </a:p>
        </p:txBody>
      </p:sp>
    </p:spTree>
    <p:extLst>
      <p:ext uri="{BB962C8B-B14F-4D97-AF65-F5344CB8AC3E}">
        <p14:creationId xmlns:p14="http://schemas.microsoft.com/office/powerpoint/2010/main" val="2092159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dirty="0" smtClean="0">
                <a:solidFill>
                  <a:schemeClr val="tx1"/>
                </a:solidFill>
                <a:latin typeface="Times New Roman" panose="02020603050405020304" pitchFamily="18" charset="0"/>
                <a:cs typeface="Times New Roman" panose="02020603050405020304" pitchFamily="18" charset="0"/>
              </a:rPr>
              <a:t>Reduced Operating Speeds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981200"/>
            <a:ext cx="8229600" cy="3200399"/>
          </a:xfrm>
        </p:spPr>
        <p:txBody>
          <a:bodyPr>
            <a:normAutofit/>
          </a:bodyPr>
          <a:lstStyle/>
          <a:p>
            <a:r>
              <a:rPr lang="en-US" sz="2800" dirty="0" smtClean="0">
                <a:latin typeface="Times New Roman" panose="02020603050405020304" pitchFamily="18" charset="0"/>
                <a:cs typeface="Times New Roman" panose="02020603050405020304" pitchFamily="18" charset="0"/>
              </a:rPr>
              <a:t>Restrict all HHFTs to 50-mph in all areas</a:t>
            </a:r>
          </a:p>
          <a:p>
            <a:pPr marL="0" indent="0">
              <a:buNone/>
            </a:pP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Require HHFTs that contain any tank cars not meeting the enhanced tank car standards required by this rule operate at a 40-mph speed restriction in High-Threat Urban Areas (HTUA)</a:t>
            </a:r>
            <a:endParaRPr lang="en-US" sz="28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5693452"/>
              </p:ext>
            </p:extLst>
          </p:nvPr>
        </p:nvGraphicFramePr>
        <p:xfrm>
          <a:off x="1066800" y="5105400"/>
          <a:ext cx="7162800" cy="640080"/>
        </p:xfrm>
        <a:graphic>
          <a:graphicData uri="http://schemas.openxmlformats.org/drawingml/2006/table">
            <a:tbl>
              <a:tblPr firstRow="1" bandRow="1">
                <a:tableStyleId>{2D5ABB26-0587-4C30-8999-92F81FD0307C}</a:tableStyleId>
              </a:tblPr>
              <a:tblGrid>
                <a:gridCol w="3581400"/>
                <a:gridCol w="3581400"/>
              </a:tblGrid>
              <a:tr h="370840">
                <a:tc>
                  <a:txBody>
                    <a:bodyPr/>
                    <a:lstStyle/>
                    <a:p>
                      <a:r>
                        <a:rPr lang="en-US" sz="1200" i="1" u="sng" dirty="0" smtClean="0">
                          <a:solidFill>
                            <a:schemeClr val="tx1"/>
                          </a:solidFill>
                        </a:rPr>
                        <a:t>High Hazard</a:t>
                      </a:r>
                      <a:r>
                        <a:rPr lang="en-US" sz="1200" i="1" u="sng" baseline="0" dirty="0" smtClean="0">
                          <a:solidFill>
                            <a:schemeClr val="tx1"/>
                          </a:solidFill>
                        </a:rPr>
                        <a:t> Flammable Liquid Trains </a:t>
                      </a:r>
                      <a:r>
                        <a:rPr lang="en-US" sz="1200" i="1" baseline="0" dirty="0" smtClean="0">
                          <a:solidFill>
                            <a:schemeClr val="tx1"/>
                          </a:solidFill>
                        </a:rPr>
                        <a:t>–</a:t>
                      </a:r>
                    </a:p>
                    <a:p>
                      <a:r>
                        <a:rPr lang="en-US" sz="1200" i="1" dirty="0" smtClean="0">
                          <a:solidFill>
                            <a:schemeClr val="tx1"/>
                          </a:solidFill>
                        </a:rPr>
                        <a:t>    ≥ 20 loaded cars in continuous</a:t>
                      </a:r>
                      <a:r>
                        <a:rPr lang="en-US" sz="1200" i="1" baseline="0" dirty="0" smtClean="0">
                          <a:solidFill>
                            <a:schemeClr val="tx1"/>
                          </a:solidFill>
                        </a:rPr>
                        <a:t> block or</a:t>
                      </a:r>
                    </a:p>
                    <a:p>
                      <a:r>
                        <a:rPr lang="en-US" sz="1200" i="1" baseline="0" dirty="0" smtClean="0">
                          <a:solidFill>
                            <a:schemeClr val="tx1"/>
                          </a:solidFill>
                        </a:rPr>
                        <a:t>    ≥ 35 loaded cars within train</a:t>
                      </a:r>
                      <a:endParaRPr lang="en-US" sz="1200" i="1" dirty="0">
                        <a:solidFill>
                          <a:schemeClr val="tx1"/>
                        </a:solidFill>
                      </a:endParaRPr>
                    </a:p>
                  </a:txBody>
                  <a:tcPr/>
                </a:tc>
                <a:tc>
                  <a:txBody>
                    <a:bodyPr/>
                    <a:lstStyle/>
                    <a:p>
                      <a:r>
                        <a:rPr lang="en-US" sz="1200" i="1" u="sng" dirty="0" smtClean="0">
                          <a:solidFill>
                            <a:schemeClr val="tx1"/>
                          </a:solidFill>
                        </a:rPr>
                        <a:t>High Hazard Flammable Liquid Unit Trains</a:t>
                      </a:r>
                      <a:r>
                        <a:rPr lang="en-US" sz="1200" i="1" u="sng" baseline="0" dirty="0" smtClean="0">
                          <a:solidFill>
                            <a:schemeClr val="tx1"/>
                          </a:solidFill>
                        </a:rPr>
                        <a:t> </a:t>
                      </a:r>
                      <a:r>
                        <a:rPr lang="en-US" sz="1200" i="1" baseline="0" dirty="0" smtClean="0">
                          <a:solidFill>
                            <a:schemeClr val="tx1"/>
                          </a:solidFill>
                        </a:rPr>
                        <a:t>– </a:t>
                      </a:r>
                    </a:p>
                    <a:p>
                      <a:r>
                        <a:rPr lang="en-US" sz="1200" i="1" baseline="0" dirty="0" smtClean="0">
                          <a:solidFill>
                            <a:schemeClr val="tx1"/>
                          </a:solidFill>
                        </a:rPr>
                        <a:t>    ≥ 70 loaded cars within train traveling more                                than 30 mph</a:t>
                      </a:r>
                      <a:endParaRPr lang="en-US" sz="1200" i="1" dirty="0">
                        <a:solidFill>
                          <a:schemeClr val="tx1"/>
                        </a:solidFill>
                      </a:endParaRPr>
                    </a:p>
                  </a:txBody>
                  <a:tcPr/>
                </a:tc>
              </a:tr>
            </a:tbl>
          </a:graphicData>
        </a:graphic>
      </p:graphicFrame>
    </p:spTree>
    <p:extLst>
      <p:ext uri="{BB962C8B-B14F-4D97-AF65-F5344CB8AC3E}">
        <p14:creationId xmlns:p14="http://schemas.microsoft.com/office/powerpoint/2010/main" val="1317769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C3RS Theme">
  <a:themeElements>
    <a:clrScheme name="C3RS">
      <a:dk1>
        <a:sysClr val="windowText" lastClr="000000"/>
      </a:dk1>
      <a:lt1>
        <a:sysClr val="window" lastClr="FFFFFF"/>
      </a:lt1>
      <a:dk2>
        <a:srgbClr val="756561"/>
      </a:dk2>
      <a:lt2>
        <a:srgbClr val="EEECE1"/>
      </a:lt2>
      <a:accent1>
        <a:srgbClr val="C04E28"/>
      </a:accent1>
      <a:accent2>
        <a:srgbClr val="476D92"/>
      </a:accent2>
      <a:accent3>
        <a:srgbClr val="756561"/>
      </a:accent3>
      <a:accent4>
        <a:srgbClr val="C04E28"/>
      </a:accent4>
      <a:accent5>
        <a:srgbClr val="476D92"/>
      </a:accent5>
      <a:accent6>
        <a:srgbClr val="756561"/>
      </a:accent6>
      <a:hlink>
        <a:srgbClr val="C04E28"/>
      </a:hlink>
      <a:folHlink>
        <a:srgbClr val="756561"/>
      </a:folHlink>
    </a:clrScheme>
    <a:fontScheme name="C3R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rrespondence Procedures Overview (November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753</TotalTime>
  <Words>1734</Words>
  <Application>Microsoft Office PowerPoint</Application>
  <PresentationFormat>On-screen Show (4:3)</PresentationFormat>
  <Paragraphs>205</Paragraphs>
  <Slides>23</Slides>
  <Notes>0</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C3RS Theme</vt:lpstr>
      <vt:lpstr>Correspondence Procedures Overview (November 2014)</vt:lpstr>
      <vt:lpstr>New Tank Car Standards and Operational Controls for High-Hazard Flammable Trains  New Regulatory Requirements Addressed in HM-251 Final Rule  Published May 8, 2015 </vt:lpstr>
      <vt:lpstr>Key Provisions of HM-151</vt:lpstr>
      <vt:lpstr>New Tank Car Specs</vt:lpstr>
      <vt:lpstr>PowerPoint Presentation</vt:lpstr>
      <vt:lpstr>Retrofit Requirements</vt:lpstr>
      <vt:lpstr>Retrofit Timeline</vt:lpstr>
      <vt:lpstr>DOT 117P</vt:lpstr>
      <vt:lpstr>PowerPoint Presentation</vt:lpstr>
      <vt:lpstr>Reduced Operating Speeds</vt:lpstr>
      <vt:lpstr>High Threat Urban Areas (HTUA)*</vt:lpstr>
      <vt:lpstr>More Accurate Classification of Unrefined Petroleum-Based Products</vt:lpstr>
      <vt:lpstr>Rail Routing – Risk Assessment </vt:lpstr>
      <vt:lpstr>THE SAFETY AND SECURITY RISK ANALYSIS</vt:lpstr>
      <vt:lpstr>Transport Canada Minister Order (MO) 14-01</vt:lpstr>
      <vt:lpstr>Transport Canada Minister Order 14-01</vt:lpstr>
      <vt:lpstr>Transport Canada Minister Order 14-01</vt:lpstr>
      <vt:lpstr>Rail Routing - Notification</vt:lpstr>
      <vt:lpstr>Enhanced Braking</vt:lpstr>
      <vt:lpstr>Electronically Controlled Pneumatic (ECP) Braking Schedule</vt:lpstr>
      <vt:lpstr>Enhanced Braking</vt:lpstr>
      <vt:lpstr>FRA Safety Advisory 2015-01*</vt:lpstr>
      <vt:lpstr>Taking Higher Risk Tank Cars  Out of Service</vt:lpstr>
      <vt:lpstr>PowerPoint Presentation</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Holgard, Kenneth (FRA)</dc:creator>
  <cp:lastModifiedBy>Holgard, Kenneth (FRA)</cp:lastModifiedBy>
  <cp:revision>44</cp:revision>
  <dcterms:created xsi:type="dcterms:W3CDTF">2015-06-08T20:18:16Z</dcterms:created>
  <dcterms:modified xsi:type="dcterms:W3CDTF">2015-09-03T18:47:38Z</dcterms:modified>
</cp:coreProperties>
</file>